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
  </p:notesMasterIdLst>
  <p:handoutMasterIdLst>
    <p:handoutMasterId r:id="rId10"/>
  </p:handoutMasterIdLst>
  <p:sldIdLst>
    <p:sldId id="299" r:id="rId3"/>
    <p:sldId id="290" r:id="rId4"/>
    <p:sldId id="300" r:id="rId5"/>
    <p:sldId id="301" r:id="rId6"/>
    <p:sldId id="293" r:id="rId7"/>
    <p:sldId id="292" r:id="rId8"/>
  </p:sldIdLst>
  <p:sldSz cx="7561263" cy="10693400"/>
  <p:notesSz cx="6735763" cy="9866313"/>
  <p:defaultText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4"/>
    <a:srgbClr val="FF0066"/>
    <a:srgbClr val="FF6699"/>
    <a:srgbClr val="FFCCCC"/>
    <a:srgbClr val="FFCC00"/>
    <a:srgbClr val="FFFF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9669" autoAdjust="0"/>
  </p:normalViewPr>
  <p:slideViewPr>
    <p:cSldViewPr snapToGrid="0">
      <p:cViewPr varScale="1">
        <p:scale>
          <a:sx n="42" d="100"/>
          <a:sy n="42" d="100"/>
        </p:scale>
        <p:origin x="2156" y="64"/>
      </p:cViewPr>
      <p:guideLst>
        <p:guide orient="horz" pos="3368"/>
        <p:guide pos="238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_oga\OneDrive\&#12487;&#12473;&#12463;&#12488;&#12483;&#12503;\&#36229;&#32784;&#20505;&#24615;&#22823;&#22411;&#22303;&#22178;&#12459;&#12479;&#12525;&#12464;&#36039;&#26009;\2023.1.19&#32784;&#20505;&#24615;&#35430;&#39443;&#12487;&#12540;&#1247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_oga\OneDrive\&#12487;&#12473;&#12463;&#12488;&#12483;&#12503;\&#36229;&#32784;&#20505;&#24615;&#22823;&#22411;&#22303;&#22178;&#12459;&#12479;&#12525;&#12464;&#36039;&#26009;\2023.1.19&#32784;&#20505;&#24615;&#35430;&#39443;&#12487;&#12540;&#1247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ja-JP" sz="1400" b="0" i="0" baseline="0">
                <a:effectLst/>
              </a:rPr>
              <a:t>引張強度の推移</a:t>
            </a:r>
            <a:endParaRPr lang="ja-JP" altLang="ja-JP" sz="1100">
              <a:effectLst/>
            </a:endParaRPr>
          </a:p>
        </c:rich>
      </c:tx>
      <c:layout>
        <c:manualLayout>
          <c:xMode val="edge"/>
          <c:yMode val="edge"/>
          <c:x val="0.36666666666666664"/>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Sheet3!$A$3</c:f>
              <c:strCache>
                <c:ptCount val="1"/>
                <c:pt idx="0">
                  <c:v>引張強度</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Sheet3!$B$2:$F$2</c:f>
              <c:strCache>
                <c:ptCount val="5"/>
                <c:pt idx="0">
                  <c:v>0rhs後</c:v>
                </c:pt>
                <c:pt idx="1">
                  <c:v>900rhs後</c:v>
                </c:pt>
                <c:pt idx="2">
                  <c:v>1500rhs後</c:v>
                </c:pt>
                <c:pt idx="3">
                  <c:v>3000rhs後</c:v>
                </c:pt>
                <c:pt idx="4">
                  <c:v>6000rhs後</c:v>
                </c:pt>
              </c:strCache>
            </c:strRef>
          </c:cat>
          <c:val>
            <c:numRef>
              <c:f>Sheet3!$B$3:$F$3</c:f>
              <c:numCache>
                <c:formatCode>General</c:formatCode>
                <c:ptCount val="5"/>
                <c:pt idx="0">
                  <c:v>1059</c:v>
                </c:pt>
                <c:pt idx="1">
                  <c:v>838</c:v>
                </c:pt>
                <c:pt idx="2">
                  <c:v>704</c:v>
                </c:pt>
                <c:pt idx="3">
                  <c:v>731</c:v>
                </c:pt>
                <c:pt idx="4">
                  <c:v>584</c:v>
                </c:pt>
              </c:numCache>
            </c:numRef>
          </c:val>
          <c:smooth val="0"/>
          <c:extLst>
            <c:ext xmlns:c16="http://schemas.microsoft.com/office/drawing/2014/chart" uri="{C3380CC4-5D6E-409C-BE32-E72D297353CC}">
              <c16:uniqueId val="{00000000-C056-418F-AB22-FF7EF30BC31A}"/>
            </c:ext>
          </c:extLst>
        </c:ser>
        <c:dLbls>
          <c:dLblPos val="t"/>
          <c:showLegendKey val="0"/>
          <c:showVal val="1"/>
          <c:showCatName val="0"/>
          <c:showSerName val="0"/>
          <c:showPercent val="0"/>
          <c:showBubbleSize val="0"/>
        </c:dLbls>
        <c:marker val="1"/>
        <c:smooth val="0"/>
        <c:axId val="469127039"/>
        <c:axId val="469130367"/>
      </c:lineChart>
      <c:catAx>
        <c:axId val="46912703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200" b="0" i="0" baseline="0">
                    <a:effectLst/>
                  </a:rPr>
                  <a:t>SWOM</a:t>
                </a:r>
                <a:r>
                  <a:rPr lang="ja-JP" altLang="ja-JP" sz="1200" b="0" i="0" baseline="0">
                    <a:effectLst/>
                  </a:rPr>
                  <a:t>暴露時間</a:t>
                </a:r>
                <a:r>
                  <a:rPr lang="en-US" altLang="ja-JP" sz="1200" b="0" i="0" baseline="0">
                    <a:effectLst/>
                  </a:rPr>
                  <a:t>(Hr)</a:t>
                </a:r>
                <a:endParaRPr lang="ja-JP" altLang="ja-JP" sz="70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9130367"/>
        <c:crosses val="autoZero"/>
        <c:auto val="1"/>
        <c:lblAlgn val="ctr"/>
        <c:lblOffset val="100"/>
        <c:noMultiLvlLbl val="0"/>
      </c:catAx>
      <c:valAx>
        <c:axId val="469130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ja-JP" sz="1100" b="0" i="0" baseline="0">
                    <a:effectLst/>
                  </a:rPr>
                  <a:t>引張強度</a:t>
                </a:r>
                <a:r>
                  <a:rPr lang="en-US" altLang="ja-JP" sz="1100" b="0" i="0" baseline="0">
                    <a:effectLst/>
                  </a:rPr>
                  <a:t>(N/cm)</a:t>
                </a:r>
                <a:endParaRPr lang="ja-JP" altLang="ja-JP" sz="600">
                  <a:effectLst/>
                </a:endParaRPr>
              </a:p>
            </c:rich>
          </c:tx>
          <c:layout>
            <c:manualLayout>
              <c:xMode val="edge"/>
              <c:yMode val="edge"/>
              <c:x val="4.1666666666666664E-2"/>
              <c:y val="0.2769017935258092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9127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ja-JP" sz="1400" b="0" i="0" baseline="0">
                <a:effectLst/>
              </a:rPr>
              <a:t>引張</a:t>
            </a:r>
            <a:r>
              <a:rPr lang="ja-JP" altLang="en-US" sz="1400" b="0" i="0" baseline="0">
                <a:effectLst/>
              </a:rPr>
              <a:t>伸度</a:t>
            </a:r>
            <a:r>
              <a:rPr lang="ja-JP" altLang="ja-JP" sz="1400" b="0" i="0" baseline="0">
                <a:effectLst/>
              </a:rPr>
              <a:t>の推移</a:t>
            </a:r>
            <a:endParaRPr lang="ja-JP" altLang="ja-JP" sz="1100">
              <a:effectLst/>
            </a:endParaRPr>
          </a:p>
        </c:rich>
      </c:tx>
      <c:layout>
        <c:manualLayout>
          <c:xMode val="edge"/>
          <c:yMode val="edge"/>
          <c:x val="0.35555555555555557"/>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Sheet3!$A$6</c:f>
              <c:strCache>
                <c:ptCount val="1"/>
                <c:pt idx="0">
                  <c:v>引張伸度</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Sheet3!$B$5:$F$5</c:f>
              <c:strCache>
                <c:ptCount val="5"/>
                <c:pt idx="0">
                  <c:v>0rhs後</c:v>
                </c:pt>
                <c:pt idx="1">
                  <c:v>900rhs後</c:v>
                </c:pt>
                <c:pt idx="2">
                  <c:v>1500rhs後</c:v>
                </c:pt>
                <c:pt idx="3">
                  <c:v>3000rhs後</c:v>
                </c:pt>
                <c:pt idx="4">
                  <c:v>6000rhs後</c:v>
                </c:pt>
              </c:strCache>
            </c:strRef>
          </c:cat>
          <c:val>
            <c:numRef>
              <c:f>Sheet3!$B$6:$F$6</c:f>
              <c:numCache>
                <c:formatCode>General</c:formatCode>
                <c:ptCount val="5"/>
                <c:pt idx="0">
                  <c:v>4.7</c:v>
                </c:pt>
                <c:pt idx="1">
                  <c:v>4.2</c:v>
                </c:pt>
                <c:pt idx="2">
                  <c:v>3.6</c:v>
                </c:pt>
                <c:pt idx="3">
                  <c:v>3.7</c:v>
                </c:pt>
                <c:pt idx="4">
                  <c:v>3.3</c:v>
                </c:pt>
              </c:numCache>
            </c:numRef>
          </c:val>
          <c:smooth val="0"/>
          <c:extLst>
            <c:ext xmlns:c16="http://schemas.microsoft.com/office/drawing/2014/chart" uri="{C3380CC4-5D6E-409C-BE32-E72D297353CC}">
              <c16:uniqueId val="{00000000-80ED-46EC-8F04-632F3CE7C263}"/>
            </c:ext>
          </c:extLst>
        </c:ser>
        <c:dLbls>
          <c:dLblPos val="t"/>
          <c:showLegendKey val="0"/>
          <c:showVal val="1"/>
          <c:showCatName val="0"/>
          <c:showSerName val="0"/>
          <c:showPercent val="0"/>
          <c:showBubbleSize val="0"/>
        </c:dLbls>
        <c:marker val="1"/>
        <c:smooth val="0"/>
        <c:axId val="2080481887"/>
        <c:axId val="2080480223"/>
      </c:lineChart>
      <c:catAx>
        <c:axId val="20804818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200" b="0" i="0" baseline="0" dirty="0">
                    <a:effectLst/>
                  </a:rPr>
                  <a:t>SWOM</a:t>
                </a:r>
                <a:r>
                  <a:rPr lang="ja-JP" altLang="ja-JP" sz="1200" b="0" i="0" baseline="0" dirty="0">
                    <a:effectLst/>
                  </a:rPr>
                  <a:t>暴露時間</a:t>
                </a:r>
                <a:r>
                  <a:rPr lang="en-US" altLang="ja-JP" sz="1200" b="0" i="0" baseline="0" dirty="0">
                    <a:effectLst/>
                  </a:rPr>
                  <a:t>(</a:t>
                </a:r>
                <a:r>
                  <a:rPr lang="en-US" altLang="ja-JP" sz="1200" b="0" i="0" baseline="0" dirty="0" err="1">
                    <a:effectLst/>
                  </a:rPr>
                  <a:t>Hr</a:t>
                </a:r>
                <a:r>
                  <a:rPr lang="en-US" altLang="ja-JP" sz="1200" b="0" i="0" baseline="0" dirty="0">
                    <a:effectLst/>
                  </a:rPr>
                  <a:t>)</a:t>
                </a:r>
                <a:endParaRPr lang="ja-JP" altLang="ja-JP" sz="700" dirty="0">
                  <a:effectLst/>
                </a:endParaRPr>
              </a:p>
            </c:rich>
          </c:tx>
          <c:layout>
            <c:manualLayout>
              <c:xMode val="edge"/>
              <c:yMode val="edge"/>
              <c:x val="0.38044908893539492"/>
              <c:y val="0.7977288286898883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80480223"/>
        <c:crosses val="autoZero"/>
        <c:auto val="1"/>
        <c:lblAlgn val="ctr"/>
        <c:lblOffset val="100"/>
        <c:noMultiLvlLbl val="0"/>
      </c:catAx>
      <c:valAx>
        <c:axId val="20804802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ja-JP" sz="1100" b="0" i="0" baseline="0">
                    <a:effectLst/>
                  </a:rPr>
                  <a:t>引張</a:t>
                </a:r>
                <a:r>
                  <a:rPr lang="ja-JP" altLang="en-US" sz="1100" b="0" i="0" baseline="0">
                    <a:effectLst/>
                  </a:rPr>
                  <a:t>伸度</a:t>
                </a:r>
                <a:r>
                  <a:rPr lang="en-US" altLang="ja-JP" sz="1100" b="0" i="0" baseline="0">
                    <a:effectLst/>
                  </a:rPr>
                  <a:t>(</a:t>
                </a:r>
                <a:r>
                  <a:rPr lang="ja-JP" altLang="en-US" sz="1100" b="0" i="0" baseline="0">
                    <a:effectLst/>
                  </a:rPr>
                  <a:t>％</a:t>
                </a:r>
                <a:r>
                  <a:rPr lang="en-US" altLang="ja-JP" sz="1100" b="0" i="0" baseline="0">
                    <a:effectLst/>
                  </a:rPr>
                  <a:t>)</a:t>
                </a:r>
                <a:endParaRPr lang="ja-JP" altLang="ja-JP" sz="600">
                  <a:effectLst/>
                </a:endParaRPr>
              </a:p>
            </c:rich>
          </c:tx>
          <c:layout>
            <c:manualLayout>
              <c:xMode val="edge"/>
              <c:yMode val="edge"/>
              <c:x val="4.1666666666666664E-2"/>
              <c:y val="0.2836883931175269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80481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0"/>
            <a:ext cx="2918620" cy="493236"/>
          </a:xfrm>
          <a:prstGeom prst="rect">
            <a:avLst/>
          </a:prstGeom>
        </p:spPr>
        <p:txBody>
          <a:bodyPr vert="horz" lIns="90492" tIns="45248" rIns="90492" bIns="4524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9" y="10"/>
            <a:ext cx="2918620" cy="493236"/>
          </a:xfrm>
          <a:prstGeom prst="rect">
            <a:avLst/>
          </a:prstGeom>
        </p:spPr>
        <p:txBody>
          <a:bodyPr vert="horz" lIns="90492" tIns="45248" rIns="90492" bIns="45248" rtlCol="0"/>
          <a:lstStyle>
            <a:lvl1pPr algn="r">
              <a:defRPr sz="1200"/>
            </a:lvl1pPr>
          </a:lstStyle>
          <a:p>
            <a:fld id="{0CF831C1-40EF-4ACC-BDF6-FA5AC8DBBFCB}" type="datetimeFigureOut">
              <a:rPr kumimoji="1" lang="ja-JP" altLang="en-US" smtClean="0"/>
              <a:t>2023/7/26</a:t>
            </a:fld>
            <a:endParaRPr kumimoji="1" lang="ja-JP" altLang="en-US"/>
          </a:p>
        </p:txBody>
      </p:sp>
      <p:sp>
        <p:nvSpPr>
          <p:cNvPr id="4" name="フッター プレースホルダー 3"/>
          <p:cNvSpPr>
            <a:spLocks noGrp="1"/>
          </p:cNvSpPr>
          <p:nvPr>
            <p:ph type="ftr" sz="quarter" idx="2"/>
          </p:nvPr>
        </p:nvSpPr>
        <p:spPr>
          <a:xfrm>
            <a:off x="13" y="9371511"/>
            <a:ext cx="2918620" cy="493235"/>
          </a:xfrm>
          <a:prstGeom prst="rect">
            <a:avLst/>
          </a:prstGeom>
        </p:spPr>
        <p:txBody>
          <a:bodyPr vert="horz" lIns="90492" tIns="45248" rIns="90492" bIns="4524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9" y="9371511"/>
            <a:ext cx="2918620" cy="493235"/>
          </a:xfrm>
          <a:prstGeom prst="rect">
            <a:avLst/>
          </a:prstGeom>
        </p:spPr>
        <p:txBody>
          <a:bodyPr vert="horz" lIns="90492" tIns="45248" rIns="90492" bIns="45248" rtlCol="0" anchor="b"/>
          <a:lstStyle>
            <a:lvl1pPr algn="r">
              <a:defRPr sz="1200"/>
            </a:lvl1pPr>
          </a:lstStyle>
          <a:p>
            <a:fld id="{EAA8E454-4603-463A-B666-FBAC3030F373}" type="slidenum">
              <a:rPr kumimoji="1" lang="ja-JP" altLang="en-US" smtClean="0"/>
              <a:t>‹#›</a:t>
            </a:fld>
            <a:endParaRPr kumimoji="1" lang="ja-JP" altLang="en-US"/>
          </a:p>
        </p:txBody>
      </p:sp>
    </p:spTree>
    <p:extLst>
      <p:ext uri="{BB962C8B-B14F-4D97-AF65-F5344CB8AC3E}">
        <p14:creationId xmlns:p14="http://schemas.microsoft.com/office/powerpoint/2010/main" val="4371794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0"/>
            <a:ext cx="2918620" cy="493236"/>
          </a:xfrm>
          <a:prstGeom prst="rect">
            <a:avLst/>
          </a:prstGeom>
        </p:spPr>
        <p:txBody>
          <a:bodyPr vert="horz" lIns="90492" tIns="45248" rIns="90492" bIns="4524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9" y="10"/>
            <a:ext cx="2918620" cy="493236"/>
          </a:xfrm>
          <a:prstGeom prst="rect">
            <a:avLst/>
          </a:prstGeom>
        </p:spPr>
        <p:txBody>
          <a:bodyPr vert="horz" lIns="90492" tIns="45248" rIns="90492" bIns="45248" rtlCol="0"/>
          <a:lstStyle>
            <a:lvl1pPr algn="r">
              <a:defRPr sz="1200"/>
            </a:lvl1pPr>
          </a:lstStyle>
          <a:p>
            <a:fld id="{91B7CE13-91B6-4B25-8B7F-A6E0822C6606}" type="datetimeFigureOut">
              <a:rPr kumimoji="1" lang="ja-JP" altLang="en-US" smtClean="0"/>
              <a:t>2023/7/26</a:t>
            </a:fld>
            <a:endParaRPr kumimoji="1" lang="ja-JP" altLang="en-US"/>
          </a:p>
        </p:txBody>
      </p:sp>
      <p:sp>
        <p:nvSpPr>
          <p:cNvPr id="4" name="スライド イメージ プレースホルダー 3"/>
          <p:cNvSpPr>
            <a:spLocks noGrp="1" noRot="1" noChangeAspect="1"/>
          </p:cNvSpPr>
          <p:nvPr>
            <p:ph type="sldImg" idx="2"/>
          </p:nvPr>
        </p:nvSpPr>
        <p:spPr>
          <a:xfrm>
            <a:off x="2060575" y="739775"/>
            <a:ext cx="2614613" cy="3698875"/>
          </a:xfrm>
          <a:prstGeom prst="rect">
            <a:avLst/>
          </a:prstGeom>
          <a:noFill/>
          <a:ln w="12700">
            <a:solidFill>
              <a:prstClr val="black"/>
            </a:solidFill>
          </a:ln>
        </p:spPr>
        <p:txBody>
          <a:bodyPr vert="horz" lIns="90492" tIns="45248" rIns="90492" bIns="45248" rtlCol="0" anchor="ctr"/>
          <a:lstStyle/>
          <a:p>
            <a:endParaRPr lang="ja-JP" altLang="en-US"/>
          </a:p>
        </p:txBody>
      </p:sp>
      <p:sp>
        <p:nvSpPr>
          <p:cNvPr id="5" name="ノート プレースホルダー 4"/>
          <p:cNvSpPr>
            <a:spLocks noGrp="1"/>
          </p:cNvSpPr>
          <p:nvPr>
            <p:ph type="body" sz="quarter" idx="3"/>
          </p:nvPr>
        </p:nvSpPr>
        <p:spPr>
          <a:xfrm>
            <a:off x="673895" y="4686550"/>
            <a:ext cx="5387982" cy="4439133"/>
          </a:xfrm>
          <a:prstGeom prst="rect">
            <a:avLst/>
          </a:prstGeom>
        </p:spPr>
        <p:txBody>
          <a:bodyPr vert="horz" lIns="90492" tIns="45248" rIns="90492" bIns="4524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3" y="9371511"/>
            <a:ext cx="2918620" cy="493235"/>
          </a:xfrm>
          <a:prstGeom prst="rect">
            <a:avLst/>
          </a:prstGeom>
        </p:spPr>
        <p:txBody>
          <a:bodyPr vert="horz" lIns="90492" tIns="45248" rIns="90492" bIns="4524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9" y="9371511"/>
            <a:ext cx="2918620" cy="493235"/>
          </a:xfrm>
          <a:prstGeom prst="rect">
            <a:avLst/>
          </a:prstGeom>
        </p:spPr>
        <p:txBody>
          <a:bodyPr vert="horz" lIns="90492" tIns="45248" rIns="90492" bIns="45248" rtlCol="0" anchor="b"/>
          <a:lstStyle>
            <a:lvl1pPr algn="r">
              <a:defRPr sz="1200"/>
            </a:lvl1pPr>
          </a:lstStyle>
          <a:p>
            <a:fld id="{3AB83CC2-B1B7-46DC-931B-A0C352C2281F}" type="slidenum">
              <a:rPr kumimoji="1" lang="ja-JP" altLang="en-US" smtClean="0"/>
              <a:t>‹#›</a:t>
            </a:fld>
            <a:endParaRPr kumimoji="1" lang="ja-JP" altLang="en-US"/>
          </a:p>
        </p:txBody>
      </p:sp>
    </p:spTree>
    <p:extLst>
      <p:ext uri="{BB962C8B-B14F-4D97-AF65-F5344CB8AC3E}">
        <p14:creationId xmlns:p14="http://schemas.microsoft.com/office/powerpoint/2010/main" val="39088005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4371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8"/>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06907B-96C3-41FA-A5D4-A286EF9287C2}" type="slidenum">
              <a:rPr kumimoji="1" lang="ja-JP" altLang="en-US" smtClean="0"/>
              <a:t>‹#›</a:t>
            </a:fld>
            <a:endParaRPr kumimoji="1" lang="ja-JP" altLang="en-US"/>
          </a:p>
        </p:txBody>
      </p:sp>
    </p:spTree>
    <p:extLst>
      <p:ext uri="{BB962C8B-B14F-4D97-AF65-F5344CB8AC3E}">
        <p14:creationId xmlns:p14="http://schemas.microsoft.com/office/powerpoint/2010/main" val="72119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06907B-96C3-41FA-A5D4-A286EF9287C2}" type="slidenum">
              <a:rPr kumimoji="1" lang="ja-JP" altLang="en-US" smtClean="0"/>
              <a:t>‹#›</a:t>
            </a:fld>
            <a:endParaRPr kumimoji="1" lang="ja-JP" altLang="en-US"/>
          </a:p>
        </p:txBody>
      </p:sp>
    </p:spTree>
    <p:extLst>
      <p:ext uri="{BB962C8B-B14F-4D97-AF65-F5344CB8AC3E}">
        <p14:creationId xmlns:p14="http://schemas.microsoft.com/office/powerpoint/2010/main" val="45670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938742" y="428234"/>
            <a:ext cx="1843058" cy="912404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09569" y="428234"/>
            <a:ext cx="5403153" cy="912404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06907B-96C3-41FA-A5D4-A286EF9287C2}" type="slidenum">
              <a:rPr kumimoji="1" lang="ja-JP" altLang="en-US" smtClean="0"/>
              <a:t>‹#›</a:t>
            </a:fld>
            <a:endParaRPr kumimoji="1" lang="ja-JP" altLang="en-US"/>
          </a:p>
        </p:txBody>
      </p:sp>
    </p:spTree>
    <p:extLst>
      <p:ext uri="{BB962C8B-B14F-4D97-AF65-F5344CB8AC3E}">
        <p14:creationId xmlns:p14="http://schemas.microsoft.com/office/powerpoint/2010/main" val="253266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06907B-96C3-41FA-A5D4-A286EF9287C2}" type="slidenum">
              <a:rPr kumimoji="1" lang="ja-JP" altLang="en-US" smtClean="0"/>
              <a:t>‹#›</a:t>
            </a:fld>
            <a:endParaRPr kumimoji="1" lang="ja-JP" altLang="en-US"/>
          </a:p>
        </p:txBody>
      </p:sp>
    </p:spTree>
    <p:extLst>
      <p:ext uri="{BB962C8B-B14F-4D97-AF65-F5344CB8AC3E}">
        <p14:creationId xmlns:p14="http://schemas.microsoft.com/office/powerpoint/2010/main" val="6601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2"/>
            <a:ext cx="6427074" cy="2123828"/>
          </a:xfrm>
        </p:spPr>
        <p:txBody>
          <a:bodyPr anchor="t"/>
          <a:lstStyle>
            <a:lvl1pPr algn="l">
              <a:defRPr sz="44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20"/>
            <a:ext cx="6427074" cy="2339181"/>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06907B-96C3-41FA-A5D4-A286EF9287C2}" type="slidenum">
              <a:rPr kumimoji="1" lang="ja-JP" altLang="en-US" smtClean="0"/>
              <a:t>‹#›</a:t>
            </a:fld>
            <a:endParaRPr kumimoji="1" lang="ja-JP" altLang="en-US"/>
          </a:p>
        </p:txBody>
      </p:sp>
    </p:spTree>
    <p:extLst>
      <p:ext uri="{BB962C8B-B14F-4D97-AF65-F5344CB8AC3E}">
        <p14:creationId xmlns:p14="http://schemas.microsoft.com/office/powerpoint/2010/main" val="398887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09569" y="2495129"/>
            <a:ext cx="3623105" cy="705715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158695" y="2495129"/>
            <a:ext cx="3623105" cy="705715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D06907B-96C3-41FA-A5D4-A286EF9287C2}" type="slidenum">
              <a:rPr kumimoji="1" lang="ja-JP" altLang="en-US" smtClean="0"/>
              <a:t>‹#›</a:t>
            </a:fld>
            <a:endParaRPr kumimoji="1" lang="ja-JP" altLang="en-US"/>
          </a:p>
        </p:txBody>
      </p:sp>
    </p:spTree>
    <p:extLst>
      <p:ext uri="{BB962C8B-B14F-4D97-AF65-F5344CB8AC3E}">
        <p14:creationId xmlns:p14="http://schemas.microsoft.com/office/powerpoint/2010/main" val="208770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3" y="428232"/>
            <a:ext cx="6805137" cy="1782233"/>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39"/>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7" y="2393639"/>
            <a:ext cx="3342184"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7" y="3391194"/>
            <a:ext cx="3342184"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D06907B-96C3-41FA-A5D4-A286EF9287C2}" type="slidenum">
              <a:rPr kumimoji="1" lang="ja-JP" altLang="en-US" smtClean="0"/>
              <a:t>‹#›</a:t>
            </a:fld>
            <a:endParaRPr kumimoji="1" lang="ja-JP" altLang="en-US"/>
          </a:p>
        </p:txBody>
      </p:sp>
    </p:spTree>
    <p:extLst>
      <p:ext uri="{BB962C8B-B14F-4D97-AF65-F5344CB8AC3E}">
        <p14:creationId xmlns:p14="http://schemas.microsoft.com/office/powerpoint/2010/main" val="208362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D06907B-96C3-41FA-A5D4-A286EF9287C2}" type="slidenum">
              <a:rPr kumimoji="1" lang="ja-JP" altLang="en-US" smtClean="0"/>
              <a:t>‹#›</a:t>
            </a:fld>
            <a:endParaRPr kumimoji="1" lang="ja-JP" altLang="en-US"/>
          </a:p>
        </p:txBody>
      </p:sp>
    </p:spTree>
    <p:extLst>
      <p:ext uri="{BB962C8B-B14F-4D97-AF65-F5344CB8AC3E}">
        <p14:creationId xmlns:p14="http://schemas.microsoft.com/office/powerpoint/2010/main" val="39116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rot="20698687">
            <a:off x="664621" y="1086176"/>
            <a:ext cx="6199187" cy="6199187"/>
          </a:xfrm>
          <a:prstGeom prst="ellipse">
            <a:avLst/>
          </a:prstGeom>
          <a:blipFill dpi="0"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a:stretch>
              <a:fillRect/>
            </a:stretch>
          </a:blipFill>
        </p:spPr>
        <p:txBody>
          <a:bodyPr/>
          <a:lstStyle>
            <a:lvl1pPr marL="0" indent="0">
              <a:buNone/>
              <a:defRPr>
                <a:solidFill>
                  <a:srgbClr val="FF0000"/>
                </a:solidFill>
              </a:defRPr>
            </a:lvl1pPr>
          </a:lstStyle>
          <a:p>
            <a:r>
              <a:rPr kumimoji="1" lang="ja-JP" altLang="en-US" dirty="0"/>
              <a:t>写真を追加する</a:t>
            </a:r>
          </a:p>
        </p:txBody>
      </p:sp>
    </p:spTree>
    <p:extLst>
      <p:ext uri="{BB962C8B-B14F-4D97-AF65-F5344CB8AC3E}">
        <p14:creationId xmlns:p14="http://schemas.microsoft.com/office/powerpoint/2010/main" val="1602967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5"/>
            <a:ext cx="2487604" cy="1811938"/>
          </a:xfrm>
        </p:spPr>
        <p:txBody>
          <a:bodyPr anchor="b"/>
          <a:lstStyle>
            <a:lvl1pPr algn="l">
              <a:defRPr sz="2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9"/>
            <a:ext cx="4226956"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5"/>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D06907B-96C3-41FA-A5D4-A286EF9287C2}" type="slidenum">
              <a:rPr kumimoji="1" lang="ja-JP" altLang="en-US" smtClean="0"/>
              <a:t>‹#›</a:t>
            </a:fld>
            <a:endParaRPr kumimoji="1" lang="ja-JP" altLang="en-US"/>
          </a:p>
        </p:txBody>
      </p:sp>
    </p:spTree>
    <p:extLst>
      <p:ext uri="{BB962C8B-B14F-4D97-AF65-F5344CB8AC3E}">
        <p14:creationId xmlns:p14="http://schemas.microsoft.com/office/powerpoint/2010/main" val="14208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2"/>
          </a:xfrm>
        </p:spPr>
        <p:txBody>
          <a:bodyPr anchor="b"/>
          <a:lstStyle>
            <a:lvl1pPr algn="l">
              <a:defRPr sz="22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482060" y="8369072"/>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D06907B-96C3-41FA-A5D4-A286EF9287C2}" type="slidenum">
              <a:rPr kumimoji="1" lang="ja-JP" altLang="en-US" smtClean="0"/>
              <a:t>‹#›</a:t>
            </a:fld>
            <a:endParaRPr kumimoji="1" lang="ja-JP" altLang="en-US"/>
          </a:p>
        </p:txBody>
      </p:sp>
    </p:spTree>
    <p:extLst>
      <p:ext uri="{BB962C8B-B14F-4D97-AF65-F5344CB8AC3E}">
        <p14:creationId xmlns:p14="http://schemas.microsoft.com/office/powerpoint/2010/main" val="59493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3" y="2495129"/>
            <a:ext cx="6805137" cy="7057150"/>
          </a:xfrm>
          <a:prstGeom prst="rect">
            <a:avLst/>
          </a:prstGeom>
        </p:spPr>
        <p:txBody>
          <a:bodyPr vert="horz" lIns="99569" tIns="49785" rIns="99569" bIns="4978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3" y="9911201"/>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2583432" y="9911201"/>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201"/>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ED06907B-96C3-41FA-A5D4-A286EF9287C2}" type="slidenum">
              <a:rPr kumimoji="1" lang="ja-JP" altLang="en-US" smtClean="0"/>
              <a:t>‹#›</a:t>
            </a:fld>
            <a:endParaRPr kumimoji="1" lang="ja-JP" altLang="en-US"/>
          </a:p>
        </p:txBody>
      </p:sp>
    </p:spTree>
    <p:extLst>
      <p:ext uri="{BB962C8B-B14F-4D97-AF65-F5344CB8AC3E}">
        <p14:creationId xmlns:p14="http://schemas.microsoft.com/office/powerpoint/2010/main" val="1658912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95690" rtl="0" eaLnBrk="1" latinLnBrk="0" hangingPunct="1">
        <a:spcBef>
          <a:spcPct val="0"/>
        </a:spcBef>
        <a:buNone/>
        <a:defRPr kumimoji="1"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kumimoji="1"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kumimoji="1"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9pPr>
    </p:bodyStyle>
    <p:other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www.w-m-kansai.co.j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777009" y="481681"/>
            <a:ext cx="6335486" cy="1120042"/>
          </a:xfrm>
          <a:prstGeom prst="rect">
            <a:avLst/>
          </a:prstGeom>
          <a:noFill/>
        </p:spPr>
        <p:txBody>
          <a:bodyPr wrap="square" rtlCol="0">
            <a:prstTxWarp prst="textCascadeUp">
              <a:avLst>
                <a:gd name="adj" fmla="val 100000"/>
              </a:avLst>
            </a:prstTxWarp>
            <a:spAutoFit/>
          </a:bodyPr>
          <a:lstStyle/>
          <a:p>
            <a:r>
              <a:rPr lang="ja-JP" altLang="en-US" sz="3000" b="1" dirty="0">
                <a:solidFill>
                  <a:srgbClr val="FF6699"/>
                </a:solidFill>
                <a:effectLst>
                  <a:glow rad="241300">
                    <a:schemeClr val="bg1"/>
                  </a:glow>
                  <a:outerShdw blurRad="50800" dist="38100" dir="2700000" algn="tl" rotWithShape="0">
                    <a:prstClr val="black">
                      <a:alpha val="55000"/>
                    </a:prstClr>
                  </a:outerShdw>
                </a:effectLst>
                <a:latin typeface="Elephant" pitchFamily="18" charset="0"/>
              </a:rPr>
              <a:t>耐候性大型土嚢</a:t>
            </a:r>
            <a:endParaRPr kumimoji="1" lang="en-US" altLang="ja-JP" sz="3000" b="1" dirty="0">
              <a:solidFill>
                <a:srgbClr val="FF6699"/>
              </a:solidFill>
              <a:effectLst>
                <a:glow rad="241300">
                  <a:schemeClr val="bg1"/>
                </a:glow>
                <a:outerShdw blurRad="50800" dist="38100" dir="2700000" algn="tl" rotWithShape="0">
                  <a:prstClr val="black">
                    <a:alpha val="55000"/>
                  </a:prstClr>
                </a:outerShdw>
              </a:effectLst>
              <a:latin typeface="Elephant" pitchFamily="18" charset="0"/>
            </a:endParaRPr>
          </a:p>
        </p:txBody>
      </p:sp>
      <p:sp>
        <p:nvSpPr>
          <p:cNvPr id="2" name="テキスト ボックス 1"/>
          <p:cNvSpPr txBox="1"/>
          <p:nvPr/>
        </p:nvSpPr>
        <p:spPr>
          <a:xfrm>
            <a:off x="1246032" y="1832975"/>
            <a:ext cx="5519460" cy="1077218"/>
          </a:xfrm>
          <a:prstGeom prst="rect">
            <a:avLst/>
          </a:prstGeom>
          <a:noFill/>
        </p:spPr>
        <p:txBody>
          <a:bodyPr wrap="none" rtlCol="0">
            <a:spAutoFit/>
          </a:bodyPr>
          <a:lstStyle/>
          <a:p>
            <a:pPr algn="ctr"/>
            <a:r>
              <a:rPr lang="ja-JP" altLang="en-US" sz="3200" dirty="0">
                <a:solidFill>
                  <a:srgbClr val="FFC000"/>
                </a:solidFill>
              </a:rPr>
              <a:t>高強度ガラスクロス</a:t>
            </a:r>
            <a:endParaRPr lang="en-US" altLang="ja-JP" sz="3200" dirty="0">
              <a:solidFill>
                <a:srgbClr val="FFC000"/>
              </a:solidFill>
            </a:endParaRPr>
          </a:p>
          <a:p>
            <a:pPr algn="ctr"/>
            <a:r>
              <a:rPr lang="ja-JP" altLang="en-US" sz="3200" dirty="0">
                <a:solidFill>
                  <a:srgbClr val="FFC000"/>
                </a:solidFill>
              </a:rPr>
              <a:t>両面シリコーン塗膜生地使用</a:t>
            </a:r>
          </a:p>
        </p:txBody>
      </p:sp>
      <p:sp>
        <p:nvSpPr>
          <p:cNvPr id="6" name="テキスト ボックス 5"/>
          <p:cNvSpPr txBox="1"/>
          <p:nvPr/>
        </p:nvSpPr>
        <p:spPr>
          <a:xfrm>
            <a:off x="795767" y="8976763"/>
            <a:ext cx="5969725" cy="923330"/>
          </a:xfrm>
          <a:prstGeom prst="rect">
            <a:avLst/>
          </a:prstGeom>
          <a:noFill/>
        </p:spPr>
        <p:txBody>
          <a:bodyPr wrap="square" rtlCol="0">
            <a:spAutoFit/>
          </a:bodyPr>
          <a:lstStyle/>
          <a:p>
            <a:pPr marL="180975"/>
            <a:r>
              <a:rPr lang="ja-JP" altLang="en-US" sz="1800" dirty="0">
                <a:solidFill>
                  <a:schemeClr val="bg1"/>
                </a:solidFill>
              </a:rPr>
              <a:t>製造元　：森内織物　株式会社</a:t>
            </a:r>
            <a:br>
              <a:rPr lang="ja-JP" altLang="en-US" sz="1800" dirty="0">
                <a:solidFill>
                  <a:schemeClr val="bg1"/>
                </a:solidFill>
              </a:rPr>
            </a:br>
            <a:r>
              <a:rPr lang="ja-JP" altLang="en-US" sz="1800" dirty="0">
                <a:solidFill>
                  <a:schemeClr val="bg1"/>
                </a:solidFill>
              </a:rPr>
              <a:t>販売</a:t>
            </a:r>
            <a:r>
              <a:rPr lang="ja-JP" altLang="en-US" sz="1800" dirty="0">
                <a:solidFill>
                  <a:schemeClr val="bg1"/>
                </a:solidFill>
                <a:latin typeface="+mn-ea"/>
              </a:rPr>
              <a:t>元　：株式会社　佐野商会 </a:t>
            </a:r>
            <a:br>
              <a:rPr lang="ja-JP" altLang="en-US" sz="1800" dirty="0">
                <a:solidFill>
                  <a:schemeClr val="bg1"/>
                </a:solidFill>
                <a:latin typeface="+mn-ea"/>
              </a:rPr>
            </a:br>
            <a:r>
              <a:rPr lang="ja-JP" altLang="en-US" sz="1800" dirty="0">
                <a:solidFill>
                  <a:schemeClr val="bg1"/>
                </a:solidFill>
                <a:latin typeface="+mn-ea"/>
              </a:rPr>
              <a:t>技術協力：西日本高速道路メンテナンス関西株式会社</a:t>
            </a:r>
            <a:endParaRPr lang="en-US" altLang="ja-JP" sz="1800" dirty="0">
              <a:solidFill>
                <a:schemeClr val="bg1"/>
              </a:solidFill>
              <a:latin typeface="+mn-ea"/>
            </a:endParaRPr>
          </a:p>
        </p:txBody>
      </p:sp>
      <p:pic>
        <p:nvPicPr>
          <p:cNvPr id="5" name="図 4">
            <a:extLst>
              <a:ext uri="{FF2B5EF4-FFF2-40B4-BE49-F238E27FC236}">
                <a16:creationId xmlns:a16="http://schemas.microsoft.com/office/drawing/2014/main" id="{83B6D9AC-CBF6-DD33-13BB-DE0AF611EF54}"/>
              </a:ext>
            </a:extLst>
          </p:cNvPr>
          <p:cNvPicPr>
            <a:picLocks noChangeAspect="1"/>
          </p:cNvPicPr>
          <p:nvPr/>
        </p:nvPicPr>
        <p:blipFill rotWithShape="1">
          <a:blip r:embed="rId3">
            <a:extLst>
              <a:ext uri="{28A0092B-C50C-407E-A947-70E740481C1C}">
                <a14:useLocalDpi xmlns:a14="http://schemas.microsoft.com/office/drawing/2010/main" val="0"/>
              </a:ext>
            </a:extLst>
          </a:blip>
          <a:srcRect t="1" r="945" b="-930"/>
          <a:stretch/>
        </p:blipFill>
        <p:spPr>
          <a:xfrm>
            <a:off x="402950" y="3141445"/>
            <a:ext cx="6755357" cy="5237382"/>
          </a:xfrm>
          <a:prstGeom prst="rect">
            <a:avLst/>
          </a:prstGeom>
        </p:spPr>
      </p:pic>
      <p:sp>
        <p:nvSpPr>
          <p:cNvPr id="3" name="正方形/長方形 2">
            <a:extLst>
              <a:ext uri="{FF2B5EF4-FFF2-40B4-BE49-F238E27FC236}">
                <a16:creationId xmlns:a16="http://schemas.microsoft.com/office/drawing/2014/main" id="{98B6457A-4BED-9D72-780B-696F24B7F85A}"/>
              </a:ext>
            </a:extLst>
          </p:cNvPr>
          <p:cNvSpPr/>
          <p:nvPr/>
        </p:nvSpPr>
        <p:spPr>
          <a:xfrm>
            <a:off x="4938084" y="10170180"/>
            <a:ext cx="2220224" cy="523220"/>
          </a:xfrm>
          <a:prstGeom prst="rect">
            <a:avLst/>
          </a:prstGeom>
          <a:noFill/>
        </p:spPr>
        <p:txBody>
          <a:bodyPr wrap="none" lIns="91440" tIns="45720" rIns="91440" bIns="45720">
            <a:spAutoFit/>
          </a:bodyPr>
          <a:lstStyle/>
          <a:p>
            <a:pPr algn="ctr"/>
            <a:r>
              <a:rPr lang="en-US" altLang="ja-JP" sz="2800" b="0" cap="none" spc="0" dirty="0">
                <a:ln w="0"/>
                <a:solidFill>
                  <a:schemeClr val="tx1"/>
                </a:solidFill>
                <a:effectLst>
                  <a:outerShdw blurRad="38100" dist="19050" dir="2700000" algn="tl" rotWithShape="0">
                    <a:schemeClr val="dk1">
                      <a:alpha val="40000"/>
                    </a:schemeClr>
                  </a:outerShdw>
                </a:effectLst>
              </a:rPr>
              <a:t>Ver</a:t>
            </a:r>
            <a:r>
              <a:rPr lang="ja-JP" altLang="en-US" sz="2800" b="0" cap="none" spc="0" dirty="0">
                <a:ln w="0"/>
                <a:solidFill>
                  <a:schemeClr val="tx1"/>
                </a:solidFill>
                <a:effectLst>
                  <a:outerShdw blurRad="38100" dist="19050" dir="2700000" algn="tl" rotWithShape="0">
                    <a:schemeClr val="dk1">
                      <a:alpha val="40000"/>
                    </a:schemeClr>
                  </a:outerShdw>
                </a:effectLst>
              </a:rPr>
              <a:t>～</a:t>
            </a:r>
            <a:r>
              <a:rPr lang="en-US" altLang="ja-JP" sz="2800" b="0" cap="none" spc="0" dirty="0">
                <a:ln w="0"/>
                <a:solidFill>
                  <a:schemeClr val="tx1"/>
                </a:solidFill>
                <a:effectLst>
                  <a:outerShdw blurRad="38100" dist="19050" dir="2700000" algn="tl" rotWithShape="0">
                    <a:schemeClr val="dk1">
                      <a:alpha val="40000"/>
                    </a:schemeClr>
                  </a:outerShdw>
                </a:effectLst>
              </a:rPr>
              <a:t>2023</a:t>
            </a:r>
            <a:r>
              <a:rPr lang="en-US" altLang="ja-JP" sz="2800" dirty="0">
                <a:ln w="0"/>
                <a:effectLst>
                  <a:outerShdw blurRad="38100" dist="19050" dir="2700000" algn="tl" rotWithShape="0">
                    <a:schemeClr val="dk1">
                      <a:alpha val="40000"/>
                    </a:schemeClr>
                  </a:outerShdw>
                </a:effectLst>
              </a:rPr>
              <a:t>.07</a:t>
            </a:r>
            <a:endParaRPr lang="ja-JP" alt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3047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テキスト ボックス 21"/>
          <p:cNvSpPr txBox="1"/>
          <p:nvPr/>
        </p:nvSpPr>
        <p:spPr>
          <a:xfrm>
            <a:off x="431252" y="1205107"/>
            <a:ext cx="6697805" cy="3785652"/>
          </a:xfrm>
          <a:prstGeom prst="rect">
            <a:avLst/>
          </a:prstGeom>
          <a:noFill/>
        </p:spPr>
        <p:txBody>
          <a:bodyPr wrap="square" rtlCol="0">
            <a:spAutoFit/>
          </a:bodyPr>
          <a:lstStyle/>
          <a:p>
            <a:r>
              <a:rPr kumimoji="1" lang="ja-JP" altLang="en-US" dirty="0">
                <a:solidFill>
                  <a:schemeClr val="bg1"/>
                </a:solidFill>
              </a:rPr>
              <a:t>●屋外使用に於いて重要で有る耐候性に特化した大型土のうが完成いたしました。</a:t>
            </a:r>
            <a:endParaRPr kumimoji="1" lang="en-US" altLang="ja-JP" dirty="0">
              <a:solidFill>
                <a:schemeClr val="bg1"/>
              </a:solidFill>
            </a:endParaRPr>
          </a:p>
          <a:p>
            <a:r>
              <a:rPr lang="ja-JP" altLang="en-US" dirty="0">
                <a:solidFill>
                  <a:schemeClr val="bg1"/>
                </a:solidFill>
              </a:rPr>
              <a:t>事前に製作しておけば、１袋あたり</a:t>
            </a:r>
            <a:r>
              <a:rPr lang="en-US" altLang="ja-JP" dirty="0">
                <a:solidFill>
                  <a:schemeClr val="bg1"/>
                </a:solidFill>
              </a:rPr>
              <a:t>700kg</a:t>
            </a:r>
            <a:r>
              <a:rPr lang="ja-JP" altLang="en-US" dirty="0">
                <a:solidFill>
                  <a:schemeClr val="bg1"/>
                </a:solidFill>
              </a:rPr>
              <a:t>～</a:t>
            </a:r>
            <a:r>
              <a:rPr lang="en-US" altLang="ja-JP" dirty="0">
                <a:solidFill>
                  <a:schemeClr val="bg1"/>
                </a:solidFill>
              </a:rPr>
              <a:t>1000kg</a:t>
            </a:r>
            <a:r>
              <a:rPr lang="ja-JP" altLang="en-US" dirty="0">
                <a:solidFill>
                  <a:schemeClr val="bg1"/>
                </a:solidFill>
              </a:rPr>
              <a:t>の一般的２ｔ土のうの半分程度のサイズで使いやすく</a:t>
            </a:r>
            <a:r>
              <a:rPr lang="en-US" altLang="ja-JP" dirty="0">
                <a:solidFill>
                  <a:schemeClr val="bg1"/>
                </a:solidFill>
              </a:rPr>
              <a:t>2.5</a:t>
            </a:r>
            <a:r>
              <a:rPr lang="ja-JP" altLang="en-US" dirty="0" err="1">
                <a:solidFill>
                  <a:schemeClr val="bg1"/>
                </a:solidFill>
              </a:rPr>
              <a:t>ｔ</a:t>
            </a:r>
            <a:r>
              <a:rPr lang="ja-JP" altLang="en-US" dirty="0">
                <a:solidFill>
                  <a:schemeClr val="bg1"/>
                </a:solidFill>
              </a:rPr>
              <a:t>ユニックで取り回しやすい土のうです。</a:t>
            </a:r>
            <a:endParaRPr lang="en-US" altLang="ja-JP" dirty="0">
              <a:solidFill>
                <a:schemeClr val="bg1"/>
              </a:solidFill>
            </a:endParaRPr>
          </a:p>
          <a:p>
            <a:r>
              <a:rPr lang="ja-JP" altLang="en-US" dirty="0">
                <a:solidFill>
                  <a:schemeClr val="bg1"/>
                </a:solidFill>
              </a:rPr>
              <a:t>　あらかじめ製作・保管しておいた土のうを緊急対処で使い緊急処理時間の短縮目的でご利用ください。</a:t>
            </a:r>
            <a:endParaRPr lang="en-US" altLang="ja-JP" dirty="0">
              <a:solidFill>
                <a:schemeClr val="bg1"/>
              </a:solidFill>
            </a:endParaRPr>
          </a:p>
          <a:p>
            <a:r>
              <a:rPr kumimoji="1" lang="ja-JP" altLang="en-US" dirty="0">
                <a:solidFill>
                  <a:schemeClr val="bg1"/>
                </a:solidFill>
              </a:rPr>
              <a:t>　室内促進実験で土のう生地</a:t>
            </a:r>
            <a:r>
              <a:rPr kumimoji="1" lang="en-US" altLang="ja-JP" dirty="0">
                <a:solidFill>
                  <a:schemeClr val="bg1"/>
                </a:solidFill>
              </a:rPr>
              <a:t>(</a:t>
            </a:r>
            <a:r>
              <a:rPr kumimoji="1" lang="ja-JP" altLang="en-US" dirty="0">
                <a:solidFill>
                  <a:schemeClr val="bg1"/>
                </a:solidFill>
              </a:rPr>
              <a:t>ガラスクロス</a:t>
            </a:r>
            <a:r>
              <a:rPr kumimoji="1" lang="en-US" altLang="ja-JP" dirty="0">
                <a:solidFill>
                  <a:schemeClr val="bg1"/>
                </a:solidFill>
              </a:rPr>
              <a:t>+</a:t>
            </a:r>
            <a:r>
              <a:rPr kumimoji="1" lang="ja-JP" altLang="en-US" dirty="0">
                <a:solidFill>
                  <a:schemeClr val="bg1"/>
                </a:solidFill>
              </a:rPr>
              <a:t>シリコーン塗工生地</a:t>
            </a:r>
            <a:r>
              <a:rPr kumimoji="1" lang="en-US" altLang="ja-JP" dirty="0">
                <a:solidFill>
                  <a:schemeClr val="bg1"/>
                </a:solidFill>
              </a:rPr>
              <a:t>)</a:t>
            </a:r>
            <a:r>
              <a:rPr kumimoji="1" lang="ja-JP" altLang="en-US" dirty="0">
                <a:solidFill>
                  <a:schemeClr val="bg1"/>
                </a:solidFill>
              </a:rPr>
              <a:t>は耐候性に特化しており、</a:t>
            </a:r>
            <a:r>
              <a:rPr kumimoji="1" lang="en-US" altLang="ja-JP" dirty="0">
                <a:solidFill>
                  <a:schemeClr val="bg1"/>
                </a:solidFill>
              </a:rPr>
              <a:t>20</a:t>
            </a:r>
            <a:r>
              <a:rPr kumimoji="1" lang="ja-JP" altLang="en-US" dirty="0">
                <a:solidFill>
                  <a:schemeClr val="bg1"/>
                </a:solidFill>
              </a:rPr>
              <a:t>年相当の使用に耐える品質です。</a:t>
            </a:r>
            <a:endParaRPr kumimoji="1" lang="en-US" altLang="ja-JP" dirty="0">
              <a:solidFill>
                <a:schemeClr val="bg1"/>
              </a:solidFill>
            </a:endParaRPr>
          </a:p>
          <a:p>
            <a:r>
              <a:rPr lang="ja-JP" altLang="en-US" dirty="0">
                <a:solidFill>
                  <a:schemeClr val="bg1"/>
                </a:solidFill>
              </a:rPr>
              <a:t>又、外部試験に於いて</a:t>
            </a:r>
            <a:r>
              <a:rPr lang="en-US" altLang="ja-JP" dirty="0">
                <a:solidFill>
                  <a:schemeClr val="bg1"/>
                </a:solidFill>
              </a:rPr>
              <a:t>JIS</a:t>
            </a:r>
            <a:r>
              <a:rPr lang="ja-JP" altLang="en-US" dirty="0">
                <a:solidFill>
                  <a:schemeClr val="bg1"/>
                </a:solidFill>
              </a:rPr>
              <a:t>規格に準用した強度試験も実施済みです。</a:t>
            </a:r>
            <a:endParaRPr kumimoji="1" lang="en-US" altLang="ja-JP" dirty="0">
              <a:solidFill>
                <a:schemeClr val="bg1"/>
              </a:solidFill>
            </a:endParaRPr>
          </a:p>
        </p:txBody>
      </p:sp>
      <p:sp>
        <p:nvSpPr>
          <p:cNvPr id="28" name="テキスト ボックス 27"/>
          <p:cNvSpPr txBox="1"/>
          <p:nvPr/>
        </p:nvSpPr>
        <p:spPr>
          <a:xfrm>
            <a:off x="1021066" y="165100"/>
            <a:ext cx="5253980" cy="795260"/>
          </a:xfrm>
          <a:prstGeom prst="rect">
            <a:avLst/>
          </a:prstGeom>
          <a:noFill/>
        </p:spPr>
        <p:txBody>
          <a:bodyPr wrap="square" rtlCol="0">
            <a:prstTxWarp prst="textCascadeUp">
              <a:avLst>
                <a:gd name="adj" fmla="val 100000"/>
              </a:avLst>
            </a:prstTxWarp>
            <a:spAutoFit/>
          </a:bodyPr>
          <a:lstStyle/>
          <a:p>
            <a:r>
              <a:rPr lang="ja-JP" altLang="en-US" sz="3000" b="1" dirty="0">
                <a:solidFill>
                  <a:srgbClr val="009644"/>
                </a:solidFill>
                <a:effectLst>
                  <a:glow rad="241300">
                    <a:schemeClr val="bg1"/>
                  </a:glow>
                  <a:outerShdw blurRad="50800" dist="38100" dir="2700000" algn="tl" rotWithShape="0">
                    <a:prstClr val="black">
                      <a:alpha val="55000"/>
                    </a:prstClr>
                  </a:outerShdw>
                </a:effectLst>
                <a:latin typeface="Elephant" pitchFamily="18" charset="0"/>
              </a:rPr>
              <a:t>耐候性大型土嚢</a:t>
            </a:r>
            <a:endParaRPr lang="en-US" altLang="ja-JP" sz="3000" b="1" dirty="0">
              <a:solidFill>
                <a:srgbClr val="009644"/>
              </a:solidFill>
              <a:effectLst>
                <a:glow rad="241300">
                  <a:schemeClr val="bg1"/>
                </a:glow>
                <a:outerShdw blurRad="50800" dist="38100" dir="2700000" algn="tl" rotWithShape="0">
                  <a:prstClr val="black">
                    <a:alpha val="55000"/>
                  </a:prstClr>
                </a:outerShdw>
              </a:effectLst>
              <a:latin typeface="Elephant" pitchFamily="18" charset="0"/>
            </a:endParaRPr>
          </a:p>
        </p:txBody>
      </p:sp>
      <p:pic>
        <p:nvPicPr>
          <p:cNvPr id="30" name="図 29"/>
          <p:cNvPicPr>
            <a:picLocks noChangeAspect="1"/>
          </p:cNvPicPr>
          <p:nvPr/>
        </p:nvPicPr>
        <p:blipFill rotWithShape="1">
          <a:blip r:embed="rId2" cstate="print">
            <a:extLst>
              <a:ext uri="{28A0092B-C50C-407E-A947-70E740481C1C}">
                <a14:useLocalDpi xmlns:a14="http://schemas.microsoft.com/office/drawing/2010/main" val="0"/>
              </a:ext>
            </a:extLst>
          </a:blip>
          <a:srcRect l="10714" t="7379" r="3577" b="4608"/>
          <a:stretch/>
        </p:blipFill>
        <p:spPr>
          <a:xfrm>
            <a:off x="423799" y="4939679"/>
            <a:ext cx="3193960" cy="2459866"/>
          </a:xfrm>
          <a:prstGeom prst="rect">
            <a:avLst/>
          </a:prstGeom>
        </p:spPr>
      </p:pic>
      <p:sp>
        <p:nvSpPr>
          <p:cNvPr id="31" name="テキスト ボックス 30"/>
          <p:cNvSpPr txBox="1"/>
          <p:nvPr/>
        </p:nvSpPr>
        <p:spPr>
          <a:xfrm>
            <a:off x="3788561" y="4702445"/>
            <a:ext cx="3340496" cy="2862322"/>
          </a:xfrm>
          <a:prstGeom prst="rect">
            <a:avLst/>
          </a:prstGeom>
          <a:noFill/>
        </p:spPr>
        <p:txBody>
          <a:bodyPr wrap="square" rtlCol="0">
            <a:spAutoFit/>
          </a:bodyPr>
          <a:lstStyle/>
          <a:p>
            <a:r>
              <a:rPr kumimoji="1" lang="ja-JP" altLang="en-US" dirty="0">
                <a:solidFill>
                  <a:schemeClr val="bg1"/>
                </a:solidFill>
              </a:rPr>
              <a:t>●本製品の表面カラーは、</a:t>
            </a:r>
            <a:endParaRPr kumimoji="1" lang="en-US" altLang="ja-JP" dirty="0">
              <a:solidFill>
                <a:schemeClr val="bg1"/>
              </a:solidFill>
            </a:endParaRPr>
          </a:p>
          <a:p>
            <a:r>
              <a:rPr lang="ja-JP" altLang="en-US" dirty="0">
                <a:solidFill>
                  <a:schemeClr val="bg1"/>
                </a:solidFill>
              </a:rPr>
              <a:t>山林付近で目立つ事の無いうように、</a:t>
            </a:r>
            <a:r>
              <a:rPr kumimoji="1" lang="ja-JP" altLang="en-US" dirty="0">
                <a:solidFill>
                  <a:schemeClr val="bg1"/>
                </a:solidFill>
              </a:rPr>
              <a:t>国立公園色</a:t>
            </a:r>
            <a:r>
              <a:rPr lang="ja-JP" altLang="en-US" dirty="0">
                <a:solidFill>
                  <a:schemeClr val="bg1"/>
                </a:solidFill>
              </a:rPr>
              <a:t>を採用していますが、指定のカラーでの製作も可能です。</a:t>
            </a:r>
            <a:endParaRPr lang="en-US" altLang="ja-JP" dirty="0">
              <a:solidFill>
                <a:schemeClr val="bg1"/>
              </a:solidFill>
            </a:endParaRPr>
          </a:p>
          <a:p>
            <a:r>
              <a:rPr kumimoji="1" lang="ja-JP" altLang="en-US" dirty="0">
                <a:solidFill>
                  <a:schemeClr val="bg1"/>
                </a:solidFill>
              </a:rPr>
              <a:t>尚、表面色は選択されたカラー次第で、年数に伴い変色する可能性が有ります。</a:t>
            </a:r>
            <a:endParaRPr kumimoji="1" lang="en-US" altLang="ja-JP" dirty="0">
              <a:solidFill>
                <a:schemeClr val="bg1"/>
              </a:solidFill>
            </a:endParaRPr>
          </a:p>
          <a:p>
            <a:r>
              <a:rPr kumimoji="1" lang="ja-JP" altLang="en-US" dirty="0">
                <a:solidFill>
                  <a:schemeClr val="bg1"/>
                </a:solidFill>
              </a:rPr>
              <a:t>物性には影響致しません。</a:t>
            </a:r>
            <a:endParaRPr kumimoji="1" lang="en-US" altLang="ja-JP" dirty="0">
              <a:solidFill>
                <a:schemeClr val="bg1"/>
              </a:solidFill>
            </a:endParaRPr>
          </a:p>
        </p:txBody>
      </p:sp>
      <p:sp>
        <p:nvSpPr>
          <p:cNvPr id="5" name="テキスト ボックス 4">
            <a:extLst>
              <a:ext uri="{FF2B5EF4-FFF2-40B4-BE49-F238E27FC236}">
                <a16:creationId xmlns:a16="http://schemas.microsoft.com/office/drawing/2014/main" id="{05FC3A58-D9AB-73D2-96D5-B24BFBE32C69}"/>
              </a:ext>
            </a:extLst>
          </p:cNvPr>
          <p:cNvSpPr txBox="1"/>
          <p:nvPr/>
        </p:nvSpPr>
        <p:spPr>
          <a:xfrm>
            <a:off x="245562" y="9677737"/>
            <a:ext cx="7158446" cy="1015663"/>
          </a:xfrm>
          <a:prstGeom prst="rect">
            <a:avLst/>
          </a:prstGeom>
          <a:noFill/>
        </p:spPr>
        <p:txBody>
          <a:bodyPr wrap="square" rtlCol="0">
            <a:spAutoFit/>
          </a:bodyPr>
          <a:lstStyle/>
          <a:p>
            <a:pPr marL="268288" indent="-268288"/>
            <a:r>
              <a:rPr lang="ja-JP" altLang="en-US" sz="1200" dirty="0">
                <a:solidFill>
                  <a:schemeClr val="bg1"/>
                </a:solidFill>
              </a:rPr>
              <a:t>おことわり</a:t>
            </a:r>
          </a:p>
          <a:p>
            <a:pPr marL="182563" indent="-182563"/>
            <a:r>
              <a:rPr lang="en-US" altLang="ja-JP" sz="1200" dirty="0">
                <a:solidFill>
                  <a:schemeClr val="bg1"/>
                </a:solidFill>
              </a:rPr>
              <a:t>※</a:t>
            </a:r>
            <a:r>
              <a:rPr lang="ja-JP" altLang="en-US" sz="1200" dirty="0">
                <a:solidFill>
                  <a:schemeClr val="bg1"/>
                </a:solidFill>
              </a:rPr>
              <a:t>本カタログデータは、</a:t>
            </a:r>
            <a:r>
              <a:rPr lang="en-US" altLang="ja-JP" sz="1200" dirty="0">
                <a:solidFill>
                  <a:schemeClr val="bg1"/>
                </a:solidFill>
              </a:rPr>
              <a:t>2022</a:t>
            </a:r>
            <a:r>
              <a:rPr lang="ja-JP" altLang="en-US" sz="1200" dirty="0">
                <a:solidFill>
                  <a:schemeClr val="bg1"/>
                </a:solidFill>
              </a:rPr>
              <a:t>年</a:t>
            </a:r>
            <a:r>
              <a:rPr lang="en-US" altLang="ja-JP" sz="1200" dirty="0">
                <a:solidFill>
                  <a:schemeClr val="bg1"/>
                </a:solidFill>
              </a:rPr>
              <a:t>10</a:t>
            </a:r>
            <a:r>
              <a:rPr lang="ja-JP" altLang="en-US" sz="1200" dirty="0">
                <a:solidFill>
                  <a:schemeClr val="bg1"/>
                </a:solidFill>
              </a:rPr>
              <a:t>月の内容です。試験データの更新、新たな知見及び改良等のため、予告なしに商品のデータ、仕様等を変更する場合があります。</a:t>
            </a:r>
          </a:p>
          <a:p>
            <a:pPr marL="182563" indent="-182563"/>
            <a:r>
              <a:rPr lang="en-US" altLang="ja-JP" sz="1200" dirty="0">
                <a:solidFill>
                  <a:schemeClr val="bg1"/>
                </a:solidFill>
              </a:rPr>
              <a:t>※</a:t>
            </a:r>
            <a:r>
              <a:rPr lang="ja-JP" altLang="en-US" sz="1200" dirty="0">
                <a:solidFill>
                  <a:schemeClr val="bg1"/>
                </a:solidFill>
              </a:rPr>
              <a:t>カタログ上の色は、実際の製品と異なる印象となる場合もありますので、ご了承ください。</a:t>
            </a:r>
          </a:p>
          <a:p>
            <a:pPr marL="268288" indent="-268288"/>
            <a:r>
              <a:rPr lang="en-US" altLang="ja-JP" sz="1200" dirty="0">
                <a:solidFill>
                  <a:schemeClr val="bg1"/>
                </a:solidFill>
              </a:rPr>
              <a:t>※</a:t>
            </a:r>
            <a:r>
              <a:rPr lang="ja-JP" altLang="en-US" sz="1200" dirty="0">
                <a:solidFill>
                  <a:schemeClr val="bg1"/>
                </a:solidFill>
              </a:rPr>
              <a:t>当データをご利用になったことにより生じる一切の損害の責任を負うものではありません。 </a:t>
            </a:r>
            <a:endParaRPr kumimoji="1" lang="ja-JP" altLang="en-US" sz="1200" dirty="0">
              <a:solidFill>
                <a:schemeClr val="bg1"/>
              </a:solidFill>
            </a:endParaRPr>
          </a:p>
        </p:txBody>
      </p:sp>
      <p:sp>
        <p:nvSpPr>
          <p:cNvPr id="6" name="テキスト ボックス 5">
            <a:extLst>
              <a:ext uri="{FF2B5EF4-FFF2-40B4-BE49-F238E27FC236}">
                <a16:creationId xmlns:a16="http://schemas.microsoft.com/office/drawing/2014/main" id="{25935A4C-DC9B-281C-5C1F-AE4115569707}"/>
              </a:ext>
            </a:extLst>
          </p:cNvPr>
          <p:cNvSpPr txBox="1"/>
          <p:nvPr/>
        </p:nvSpPr>
        <p:spPr>
          <a:xfrm>
            <a:off x="960473" y="7597895"/>
            <a:ext cx="5314573" cy="2046714"/>
          </a:xfrm>
          <a:prstGeom prst="rect">
            <a:avLst/>
          </a:prstGeom>
          <a:solidFill>
            <a:schemeClr val="bg1"/>
          </a:solidFill>
          <a:ln>
            <a:solidFill>
              <a:schemeClr val="tx1"/>
            </a:solidFill>
          </a:ln>
        </p:spPr>
        <p:txBody>
          <a:bodyPr wrap="square" rtlCol="0">
            <a:spAutoFit/>
          </a:bodyPr>
          <a:lstStyle/>
          <a:p>
            <a:pPr marL="180975"/>
            <a:r>
              <a:rPr lang="ja-JP" altLang="en-US" sz="1100" dirty="0"/>
              <a:t>製造元：森内織物　株式会社</a:t>
            </a:r>
            <a:br>
              <a:rPr lang="ja-JP" altLang="en-US" sz="1100" dirty="0"/>
            </a:br>
            <a:r>
              <a:rPr lang="ja-JP" altLang="en-US" sz="1100" dirty="0"/>
              <a:t>　　　</a:t>
            </a:r>
            <a:r>
              <a:rPr lang="zh-TW" altLang="en-US" sz="1050" dirty="0">
                <a:latin typeface="+mn-ea"/>
              </a:rPr>
              <a:t> 〒</a:t>
            </a:r>
            <a:r>
              <a:rPr lang="en-US" altLang="ja-JP" sz="1050" dirty="0">
                <a:latin typeface="+mn-ea"/>
              </a:rPr>
              <a:t>578</a:t>
            </a:r>
            <a:r>
              <a:rPr lang="en-US" altLang="zh-TW" sz="1050" dirty="0">
                <a:latin typeface="+mn-ea"/>
              </a:rPr>
              <a:t>-</a:t>
            </a:r>
            <a:r>
              <a:rPr lang="en-US" altLang="ja-JP" sz="1050" dirty="0">
                <a:latin typeface="+mn-ea"/>
              </a:rPr>
              <a:t>0924</a:t>
            </a:r>
            <a:r>
              <a:rPr lang="zh-TW" altLang="en-US" sz="1050" dirty="0">
                <a:latin typeface="+mn-ea"/>
              </a:rPr>
              <a:t>　</a:t>
            </a:r>
            <a:r>
              <a:rPr lang="ja-JP" altLang="en-US" sz="1050" dirty="0">
                <a:latin typeface="+mn-ea"/>
              </a:rPr>
              <a:t>大阪府東大阪市吉田</a:t>
            </a:r>
            <a:r>
              <a:rPr lang="en-US" altLang="ja-JP" sz="1050" dirty="0">
                <a:latin typeface="+mn-ea"/>
              </a:rPr>
              <a:t>4-3-39</a:t>
            </a:r>
            <a:r>
              <a:rPr lang="ja-JP" altLang="en-US" sz="1050" dirty="0">
                <a:latin typeface="+mn-ea"/>
              </a:rPr>
              <a:t>　</a:t>
            </a:r>
          </a:p>
          <a:p>
            <a:pPr marL="719138"/>
            <a:r>
              <a:rPr lang="ja-JP" altLang="en-US" sz="1050" dirty="0">
                <a:latin typeface="+mn-ea"/>
              </a:rPr>
              <a:t>℡　</a:t>
            </a:r>
            <a:r>
              <a:rPr lang="en-US" altLang="ja-JP" sz="1050" dirty="0">
                <a:latin typeface="+mn-ea"/>
              </a:rPr>
              <a:t>072-961-3901</a:t>
            </a:r>
            <a:r>
              <a:rPr lang="ja-JP" altLang="en-US" sz="1050" dirty="0">
                <a:latin typeface="+mn-ea"/>
              </a:rPr>
              <a:t>　　	 </a:t>
            </a:r>
            <a:r>
              <a:rPr lang="en-US" altLang="ja-JP" sz="1050" u="sng" dirty="0">
                <a:latin typeface="+mn-ea"/>
                <a:hlinkClick r:id="rId3">
                  <a:extLst>
                    <a:ext uri="{A12FA001-AC4F-418D-AE19-62706E023703}">
                      <ahyp:hlinkClr xmlns:ahyp="http://schemas.microsoft.com/office/drawing/2018/hyperlinkcolor" val="tx"/>
                    </a:ext>
                  </a:extLst>
                </a:hlinkClick>
              </a:rPr>
              <a:t>http://www</a:t>
            </a:r>
            <a:r>
              <a:rPr lang="en-US" altLang="ja-JP" sz="1050" u="sng" dirty="0">
                <a:latin typeface="+mn-ea"/>
              </a:rPr>
              <a:t>.moriuchi-jp.com</a:t>
            </a:r>
            <a:endParaRPr lang="ja-JP" altLang="en-US" sz="1050" u="sng" dirty="0">
              <a:latin typeface="+mn-ea"/>
            </a:endParaRPr>
          </a:p>
          <a:p>
            <a:pPr marL="719138"/>
            <a:endParaRPr lang="ja-JP" altLang="en-US" sz="800" b="1" dirty="0">
              <a:latin typeface="+mn-ea"/>
            </a:endParaRPr>
          </a:p>
          <a:p>
            <a:pPr marL="180975" indent="-3175"/>
            <a:r>
              <a:rPr lang="ja-JP" altLang="en-US" sz="1100" dirty="0">
                <a:latin typeface="+mn-ea"/>
              </a:rPr>
              <a:t>販売元：株式会社　佐野商会 </a:t>
            </a:r>
            <a:br>
              <a:rPr lang="ja-JP" altLang="en-US" sz="1100" dirty="0">
                <a:latin typeface="+mn-ea"/>
              </a:rPr>
            </a:br>
            <a:r>
              <a:rPr lang="ja-JP" altLang="en-US" sz="1100" dirty="0"/>
              <a:t>　　</a:t>
            </a:r>
            <a:r>
              <a:rPr lang="ja-JP" altLang="en-US" sz="1100" dirty="0">
                <a:latin typeface="+mn-ea"/>
              </a:rPr>
              <a:t>　</a:t>
            </a:r>
            <a:r>
              <a:rPr lang="ja-JP" altLang="en-US" sz="800" dirty="0">
                <a:latin typeface="+mn-ea"/>
              </a:rPr>
              <a:t> </a:t>
            </a:r>
            <a:r>
              <a:rPr lang="ja-JP" altLang="en-US" sz="1050" dirty="0">
                <a:latin typeface="+mn-ea"/>
              </a:rPr>
              <a:t>〒</a:t>
            </a:r>
            <a:r>
              <a:rPr lang="en-US" altLang="ja-JP" sz="1050" dirty="0">
                <a:latin typeface="+mn-ea"/>
              </a:rPr>
              <a:t>530-0005</a:t>
            </a:r>
            <a:r>
              <a:rPr lang="ja-JP" altLang="en-US" sz="1050" dirty="0">
                <a:latin typeface="+mn-ea"/>
              </a:rPr>
              <a:t>　</a:t>
            </a:r>
            <a:endParaRPr lang="en-US" altLang="ja-JP" sz="1050" dirty="0">
              <a:latin typeface="+mn-ea"/>
            </a:endParaRPr>
          </a:p>
          <a:p>
            <a:pPr marL="180975" indent="-3175"/>
            <a:r>
              <a:rPr lang="ja-JP" altLang="en-US" sz="1050" dirty="0">
                <a:latin typeface="+mn-ea"/>
              </a:rPr>
              <a:t>　　　　大阪府大阪市北区中之島</a:t>
            </a:r>
            <a:r>
              <a:rPr lang="en-US" altLang="ja-JP" sz="1050" dirty="0">
                <a:latin typeface="+mn-ea"/>
              </a:rPr>
              <a:t>2-3-18</a:t>
            </a:r>
            <a:r>
              <a:rPr lang="ja-JP" altLang="en-US" sz="1050" dirty="0">
                <a:latin typeface="+mn-ea"/>
              </a:rPr>
              <a:t>　中之島フェスティバルタ　ワー</a:t>
            </a:r>
            <a:r>
              <a:rPr lang="en-US" altLang="ja-JP" sz="1050" dirty="0">
                <a:latin typeface="+mn-ea"/>
              </a:rPr>
              <a:t>19F</a:t>
            </a:r>
            <a:r>
              <a:rPr lang="ja-JP" altLang="en-US" sz="1050" dirty="0">
                <a:latin typeface="+mn-ea"/>
              </a:rPr>
              <a:t>　 </a:t>
            </a:r>
          </a:p>
          <a:p>
            <a:pPr marL="174625" indent="541338"/>
            <a:r>
              <a:rPr lang="ja-JP" altLang="en-US" sz="1050" dirty="0">
                <a:latin typeface="+mn-ea"/>
              </a:rPr>
              <a:t>℡　</a:t>
            </a:r>
            <a:r>
              <a:rPr lang="en-US" altLang="ja-JP" sz="1050" dirty="0">
                <a:latin typeface="+mn-ea"/>
              </a:rPr>
              <a:t>06-6221-1223 </a:t>
            </a:r>
            <a:r>
              <a:rPr lang="ja-JP" altLang="en-US" sz="1050" dirty="0">
                <a:latin typeface="+mn-ea"/>
              </a:rPr>
              <a:t>　　　　　　　　</a:t>
            </a:r>
            <a:r>
              <a:rPr lang="en-US" altLang="ja-JP" sz="1050" u="sng" dirty="0">
                <a:latin typeface="+mn-ea"/>
              </a:rPr>
              <a:t>http://www.sanosyoukai.co.jp</a:t>
            </a:r>
            <a:r>
              <a:rPr lang="ja-JP" altLang="en-US" sz="1050" u="sng" dirty="0">
                <a:latin typeface="+mn-ea"/>
              </a:rPr>
              <a:t> </a:t>
            </a:r>
          </a:p>
          <a:p>
            <a:pPr marL="174625" indent="541338"/>
            <a:br>
              <a:rPr lang="ja-JP" altLang="en-US" sz="1100" dirty="0">
                <a:latin typeface="+mn-ea"/>
              </a:rPr>
            </a:br>
            <a:r>
              <a:rPr lang="ja-JP" altLang="en-US" sz="1100" dirty="0">
                <a:latin typeface="+mn-ea"/>
              </a:rPr>
              <a:t>技術協力：西日本高速道路メンテナンス関西株式会社　</a:t>
            </a:r>
            <a:endParaRPr lang="en-US" altLang="ja-JP" sz="1100" dirty="0">
              <a:latin typeface="+mn-ea"/>
            </a:endParaRPr>
          </a:p>
          <a:p>
            <a:pPr marL="180975"/>
            <a:r>
              <a:rPr lang="ja-JP" altLang="en-US" sz="1100" dirty="0">
                <a:latin typeface="+mn-ea"/>
              </a:rPr>
              <a:t>　</a:t>
            </a:r>
            <a:r>
              <a:rPr lang="ja-JP" altLang="en-US" sz="800" dirty="0">
                <a:latin typeface="+mn-ea"/>
              </a:rPr>
              <a:t>　　　 </a:t>
            </a:r>
            <a:r>
              <a:rPr lang="ja-JP" altLang="en-US" sz="1050" dirty="0">
                <a:latin typeface="+mn-ea"/>
              </a:rPr>
              <a:t>〒</a:t>
            </a:r>
            <a:r>
              <a:rPr lang="en-US" altLang="ja-JP" sz="1050" dirty="0">
                <a:latin typeface="+mn-ea"/>
              </a:rPr>
              <a:t>567-0032 </a:t>
            </a:r>
            <a:r>
              <a:rPr lang="ja-JP" altLang="en-US" sz="1050" dirty="0">
                <a:latin typeface="+mn-ea"/>
              </a:rPr>
              <a:t>　茨木市西駅前町５</a:t>
            </a:r>
            <a:r>
              <a:rPr lang="en-US" altLang="ja-JP" sz="1050" dirty="0">
                <a:latin typeface="+mn-ea"/>
              </a:rPr>
              <a:t>-1 </a:t>
            </a:r>
            <a:r>
              <a:rPr lang="ja-JP" altLang="en-US" sz="1050" dirty="0">
                <a:latin typeface="+mn-ea"/>
              </a:rPr>
              <a:t>京都銀行茨木ビル</a:t>
            </a:r>
            <a:r>
              <a:rPr lang="en-US" altLang="ja-JP" sz="1050" dirty="0">
                <a:latin typeface="+mn-ea"/>
              </a:rPr>
              <a:t>6</a:t>
            </a:r>
            <a:r>
              <a:rPr lang="ja-JP" altLang="en-US" sz="1050" dirty="0">
                <a:latin typeface="+mn-ea"/>
              </a:rPr>
              <a:t>階　</a:t>
            </a:r>
          </a:p>
          <a:p>
            <a:pPr marL="719138"/>
            <a:r>
              <a:rPr lang="ja-JP" altLang="en-US" sz="1050" dirty="0">
                <a:latin typeface="+mn-ea"/>
              </a:rPr>
              <a:t>℡　</a:t>
            </a:r>
            <a:r>
              <a:rPr lang="en-US" altLang="ja-JP" sz="1050" dirty="0">
                <a:latin typeface="+mn-ea"/>
              </a:rPr>
              <a:t>072-627-8851</a:t>
            </a:r>
            <a:r>
              <a:rPr lang="ja-JP" altLang="en-US" sz="1050" dirty="0">
                <a:latin typeface="+mn-ea"/>
              </a:rPr>
              <a:t> 　　　　　　　　</a:t>
            </a:r>
            <a:r>
              <a:rPr lang="en-US" altLang="ja-JP" sz="1050" u="sng" dirty="0">
                <a:latin typeface="+mn-ea"/>
                <a:hlinkClick r:id="rId4">
                  <a:extLst>
                    <a:ext uri="{A12FA001-AC4F-418D-AE19-62706E023703}">
                      <ahyp:hlinkClr xmlns:ahyp="http://schemas.microsoft.com/office/drawing/2018/hyperlinkcolor" val="tx"/>
                    </a:ext>
                  </a:extLst>
                </a:hlinkClick>
              </a:rPr>
              <a:t>http://www.w-m-kansai.co.jp</a:t>
            </a:r>
            <a:endParaRPr lang="en-US" altLang="ja-JP" sz="1050" u="sng" dirty="0">
              <a:latin typeface="+mn-ea"/>
            </a:endParaRPr>
          </a:p>
        </p:txBody>
      </p:sp>
    </p:spTree>
    <p:extLst>
      <p:ext uri="{BB962C8B-B14F-4D97-AF65-F5344CB8AC3E}">
        <p14:creationId xmlns:p14="http://schemas.microsoft.com/office/powerpoint/2010/main" val="119792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8" name="テキスト ボックス 27"/>
          <p:cNvSpPr txBox="1"/>
          <p:nvPr/>
        </p:nvSpPr>
        <p:spPr>
          <a:xfrm>
            <a:off x="1021065" y="165100"/>
            <a:ext cx="5751495" cy="795260"/>
          </a:xfrm>
          <a:prstGeom prst="rect">
            <a:avLst/>
          </a:prstGeom>
          <a:noFill/>
        </p:spPr>
        <p:txBody>
          <a:bodyPr wrap="square" rtlCol="0">
            <a:prstTxWarp prst="textCascadeUp">
              <a:avLst>
                <a:gd name="adj" fmla="val 100000"/>
              </a:avLst>
            </a:prstTxWarp>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009644"/>
                </a:solidFill>
                <a:effectLst>
                  <a:glow rad="241300">
                    <a:prstClr val="white"/>
                  </a:glow>
                  <a:outerShdw blurRad="50800" dist="38100" dir="2700000" algn="tl" rotWithShape="0">
                    <a:prstClr val="black">
                      <a:alpha val="55000"/>
                    </a:prstClr>
                  </a:outerShdw>
                </a:effectLst>
                <a:uLnTx/>
                <a:uFillTx/>
                <a:latin typeface="Elephant" pitchFamily="18" charset="0"/>
                <a:ea typeface="メイリオ"/>
                <a:cs typeface="+mn-cs"/>
              </a:rPr>
              <a:t>耐候性大型土嚢（</a:t>
            </a:r>
            <a:r>
              <a:rPr lang="ja-JP" altLang="en-US" sz="3000" b="1" dirty="0">
                <a:solidFill>
                  <a:srgbClr val="009644"/>
                </a:solidFill>
                <a:effectLst>
                  <a:glow rad="241300">
                    <a:prstClr val="white"/>
                  </a:glow>
                  <a:outerShdw blurRad="50800" dist="38100" dir="2700000" algn="tl" rotWithShape="0">
                    <a:prstClr val="black">
                      <a:alpha val="55000"/>
                    </a:prstClr>
                  </a:outerShdw>
                </a:effectLst>
                <a:latin typeface="Elephant" pitchFamily="18" charset="0"/>
                <a:ea typeface="メイリオ"/>
              </a:rPr>
              <a:t>性能評価➀</a:t>
            </a:r>
            <a:r>
              <a:rPr kumimoji="1" lang="en-US" altLang="ja-JP" sz="3000" b="1" i="0" u="none" strike="noStrike" kern="1200" cap="none" spc="0" normalizeH="0" baseline="0" noProof="0" dirty="0">
                <a:ln>
                  <a:noFill/>
                </a:ln>
                <a:solidFill>
                  <a:srgbClr val="009644"/>
                </a:solidFill>
                <a:effectLst>
                  <a:glow rad="241300">
                    <a:prstClr val="white"/>
                  </a:glow>
                  <a:outerShdw blurRad="50800" dist="38100" dir="2700000" algn="tl" rotWithShape="0">
                    <a:prstClr val="black">
                      <a:alpha val="55000"/>
                    </a:prstClr>
                  </a:outerShdw>
                </a:effectLst>
                <a:uLnTx/>
                <a:uFillTx/>
                <a:latin typeface="Elephant" pitchFamily="18" charset="0"/>
                <a:ea typeface="メイリオ"/>
                <a:cs typeface="+mn-cs"/>
              </a:rPr>
              <a:t>)</a:t>
            </a:r>
          </a:p>
        </p:txBody>
      </p:sp>
      <p:sp>
        <p:nvSpPr>
          <p:cNvPr id="3" name="正方形/長方形 2">
            <a:extLst>
              <a:ext uri="{FF2B5EF4-FFF2-40B4-BE49-F238E27FC236}">
                <a16:creationId xmlns:a16="http://schemas.microsoft.com/office/drawing/2014/main" id="{59649DBB-F86C-9D1A-6063-09A73828399D}"/>
              </a:ext>
            </a:extLst>
          </p:cNvPr>
          <p:cNvSpPr/>
          <p:nvPr/>
        </p:nvSpPr>
        <p:spPr>
          <a:xfrm>
            <a:off x="657019" y="1090275"/>
            <a:ext cx="6247223" cy="769441"/>
          </a:xfrm>
          <a:prstGeom prst="rect">
            <a:avLst/>
          </a:prstGeom>
          <a:noFill/>
        </p:spPr>
        <p:txBody>
          <a:bodyPr wrap="none" lIns="91440" tIns="45720" rIns="91440" bIns="45720">
            <a:spAutoFit/>
          </a:bodyPr>
          <a:lstStyle/>
          <a:p>
            <a:pPr algn="ctr"/>
            <a:r>
              <a:rPr lang="ja-JP" altLang="en-US" sz="4400" dirty="0">
                <a:ln w="0"/>
                <a:solidFill>
                  <a:schemeClr val="bg1"/>
                </a:solidFill>
                <a:effectLst>
                  <a:outerShdw blurRad="38100" dist="19050" dir="2700000" algn="tl" rotWithShape="0">
                    <a:schemeClr val="dk1">
                      <a:alpha val="40000"/>
                    </a:schemeClr>
                  </a:outerShdw>
                </a:effectLst>
              </a:rPr>
              <a:t>強度試験</a:t>
            </a:r>
            <a:r>
              <a:rPr lang="en-US" altLang="ja-JP" sz="4400" dirty="0">
                <a:ln w="0"/>
                <a:solidFill>
                  <a:schemeClr val="bg1"/>
                </a:solidFill>
                <a:effectLst>
                  <a:outerShdw blurRad="38100" dist="19050" dir="2700000" algn="tl" rotWithShape="0">
                    <a:schemeClr val="dk1">
                      <a:alpha val="40000"/>
                    </a:schemeClr>
                  </a:outerShdw>
                </a:effectLst>
              </a:rPr>
              <a:t>(JIS-Z-1651</a:t>
            </a:r>
            <a:r>
              <a:rPr lang="ja-JP" altLang="en-US" sz="4400" dirty="0">
                <a:ln w="0"/>
                <a:solidFill>
                  <a:schemeClr val="bg1"/>
                </a:solidFill>
                <a:effectLst>
                  <a:outerShdw blurRad="38100" dist="19050" dir="2700000" algn="tl" rotWithShape="0">
                    <a:schemeClr val="dk1">
                      <a:alpha val="40000"/>
                    </a:schemeClr>
                  </a:outerShdw>
                </a:effectLst>
              </a:rPr>
              <a:t>準用</a:t>
            </a:r>
            <a:r>
              <a:rPr lang="en-US" altLang="ja-JP" sz="4400" dirty="0">
                <a:ln w="0"/>
                <a:solidFill>
                  <a:schemeClr val="bg1"/>
                </a:solidFill>
                <a:effectLst>
                  <a:outerShdw blurRad="38100" dist="19050" dir="2700000" algn="tl" rotWithShape="0">
                    <a:schemeClr val="dk1">
                      <a:alpha val="40000"/>
                    </a:schemeClr>
                  </a:outerShdw>
                </a:effectLst>
              </a:rPr>
              <a:t>)</a:t>
            </a:r>
            <a:endParaRPr lang="ja-JP" altLang="en-US" sz="4400" b="0" cap="none" spc="0" dirty="0">
              <a:ln w="0"/>
              <a:solidFill>
                <a:schemeClr val="bg1"/>
              </a:solidFill>
              <a:effectLst>
                <a:outerShdw blurRad="38100" dist="19050" dir="2700000" algn="tl" rotWithShape="0">
                  <a:schemeClr val="dk1">
                    <a:alpha val="40000"/>
                  </a:schemeClr>
                </a:outerShdw>
              </a:effectLst>
            </a:endParaRPr>
          </a:p>
        </p:txBody>
      </p:sp>
      <p:sp>
        <p:nvSpPr>
          <p:cNvPr id="9" name="正方形/長方形 8">
            <a:extLst>
              <a:ext uri="{FF2B5EF4-FFF2-40B4-BE49-F238E27FC236}">
                <a16:creationId xmlns:a16="http://schemas.microsoft.com/office/drawing/2014/main" id="{2A9C9E0E-E617-ECE1-F104-9B99F8F81087}"/>
              </a:ext>
            </a:extLst>
          </p:cNvPr>
          <p:cNvSpPr/>
          <p:nvPr/>
        </p:nvSpPr>
        <p:spPr>
          <a:xfrm>
            <a:off x="324026" y="1859716"/>
            <a:ext cx="7237238" cy="1631216"/>
          </a:xfrm>
          <a:prstGeom prst="rect">
            <a:avLst/>
          </a:prstGeom>
          <a:noFill/>
        </p:spPr>
        <p:txBody>
          <a:bodyPr wrap="none" lIns="91440" tIns="45720" rIns="91440" bIns="45720">
            <a:spAutoFit/>
          </a:bodyPr>
          <a:lstStyle/>
          <a:p>
            <a:pPr algn="ctr"/>
            <a:r>
              <a:rPr lang="ja-JP" altLang="en-US" sz="2800" b="0" cap="none" spc="0" dirty="0">
                <a:ln w="0"/>
                <a:solidFill>
                  <a:schemeClr val="bg1"/>
                </a:solidFill>
                <a:effectLst>
                  <a:outerShdw blurRad="38100" dist="19050" dir="2700000" algn="tl" rotWithShape="0">
                    <a:schemeClr val="dk1">
                      <a:alpha val="40000"/>
                    </a:schemeClr>
                  </a:outerShdw>
                </a:effectLst>
              </a:rPr>
              <a:t>試験規格</a:t>
            </a:r>
            <a:endParaRPr lang="en-US" altLang="ja-JP" sz="2800" dirty="0">
              <a:ln w="0"/>
              <a:solidFill>
                <a:schemeClr val="bg1"/>
              </a:solidFill>
              <a:effectLst>
                <a:outerShdw blurRad="38100" dist="19050" dir="2700000" algn="tl" rotWithShape="0">
                  <a:schemeClr val="dk1">
                    <a:alpha val="40000"/>
                  </a:schemeClr>
                </a:outerShdw>
              </a:effectLst>
            </a:endParaRPr>
          </a:p>
          <a:p>
            <a:r>
              <a:rPr lang="ja-JP" altLang="en-US" sz="2400" dirty="0">
                <a:ln w="0"/>
                <a:solidFill>
                  <a:schemeClr val="bg1"/>
                </a:solidFill>
                <a:effectLst>
                  <a:outerShdw blurRad="38100" dist="19050" dir="2700000" algn="tl" rotWithShape="0">
                    <a:schemeClr val="dk1">
                      <a:alpha val="40000"/>
                    </a:schemeClr>
                  </a:outerShdw>
                </a:effectLst>
              </a:rPr>
              <a:t>本体サイズ：</a:t>
            </a:r>
            <a:r>
              <a:rPr lang="en-US" altLang="ja-JP" sz="2400" dirty="0">
                <a:ln w="0"/>
                <a:solidFill>
                  <a:schemeClr val="bg1"/>
                </a:solidFill>
                <a:effectLst>
                  <a:outerShdw blurRad="38100" dist="19050" dir="2700000" algn="tl" rotWithShape="0">
                    <a:schemeClr val="dk1">
                      <a:alpha val="40000"/>
                    </a:schemeClr>
                  </a:outerShdw>
                </a:effectLst>
              </a:rPr>
              <a:t>W800㎜×D800㎜×H800</a:t>
            </a:r>
            <a:r>
              <a:rPr lang="ja-JP" altLang="en-US" sz="2400" dirty="0">
                <a:ln w="0"/>
                <a:solidFill>
                  <a:schemeClr val="bg1"/>
                </a:solidFill>
                <a:effectLst>
                  <a:outerShdw blurRad="38100" dist="19050" dir="2700000" algn="tl" rotWithShape="0">
                    <a:schemeClr val="dk1">
                      <a:alpha val="40000"/>
                    </a:schemeClr>
                  </a:outerShdw>
                </a:effectLst>
              </a:rPr>
              <a:t>㎜　　　　　</a:t>
            </a:r>
            <a:endParaRPr lang="en-US" altLang="ja-JP" sz="2400" dirty="0">
              <a:ln w="0"/>
              <a:solidFill>
                <a:schemeClr val="bg1"/>
              </a:solidFill>
              <a:effectLst>
                <a:outerShdw blurRad="38100" dist="19050" dir="2700000" algn="tl" rotWithShape="0">
                  <a:schemeClr val="dk1">
                    <a:alpha val="40000"/>
                  </a:schemeClr>
                </a:outerShdw>
              </a:effectLst>
            </a:endParaRPr>
          </a:p>
          <a:p>
            <a:r>
              <a:rPr lang="ja-JP" altLang="en-US" sz="2400" b="0" cap="none" spc="0" dirty="0">
                <a:ln w="0"/>
                <a:solidFill>
                  <a:schemeClr val="bg1"/>
                </a:solidFill>
                <a:effectLst>
                  <a:outerShdw blurRad="38100" dist="19050" dir="2700000" algn="tl" rotWithShape="0">
                    <a:schemeClr val="dk1">
                      <a:alpha val="40000"/>
                    </a:schemeClr>
                  </a:outerShdw>
                </a:effectLst>
              </a:rPr>
              <a:t>安全使用荷重</a:t>
            </a:r>
            <a:r>
              <a:rPr lang="en-US" altLang="ja-JP" sz="2400" b="0" cap="none" spc="0" dirty="0">
                <a:ln w="0"/>
                <a:solidFill>
                  <a:schemeClr val="bg1"/>
                </a:solidFill>
                <a:effectLst>
                  <a:outerShdw blurRad="38100" dist="19050" dir="2700000" algn="tl" rotWithShape="0">
                    <a:schemeClr val="dk1">
                      <a:alpha val="40000"/>
                    </a:schemeClr>
                  </a:outerShdw>
                </a:effectLst>
              </a:rPr>
              <a:t>(SWL)</a:t>
            </a:r>
            <a:r>
              <a:rPr lang="ja-JP" altLang="en-US" sz="2400" b="0" cap="none" spc="0" dirty="0">
                <a:ln w="0"/>
                <a:solidFill>
                  <a:schemeClr val="bg1"/>
                </a:solidFill>
                <a:effectLst>
                  <a:outerShdw blurRad="38100" dist="19050" dir="2700000" algn="tl" rotWithShape="0">
                    <a:schemeClr val="dk1">
                      <a:alpha val="40000"/>
                    </a:schemeClr>
                  </a:outerShdw>
                </a:effectLst>
              </a:rPr>
              <a:t>：</a:t>
            </a:r>
            <a:r>
              <a:rPr lang="en-US" altLang="ja-JP" sz="2400" b="0" cap="none" spc="0" dirty="0">
                <a:ln w="0"/>
                <a:solidFill>
                  <a:schemeClr val="bg1"/>
                </a:solidFill>
                <a:effectLst>
                  <a:outerShdw blurRad="38100" dist="19050" dir="2700000" algn="tl" rotWithShape="0">
                    <a:schemeClr val="dk1">
                      <a:alpha val="40000"/>
                    </a:schemeClr>
                  </a:outerShdw>
                </a:effectLst>
              </a:rPr>
              <a:t>4.9KN(</a:t>
            </a:r>
            <a:r>
              <a:rPr lang="ja-JP" altLang="en-US" sz="2400" b="0" cap="none" spc="0" dirty="0">
                <a:ln w="0"/>
                <a:solidFill>
                  <a:schemeClr val="bg1"/>
                </a:solidFill>
                <a:effectLst>
                  <a:outerShdw blurRad="38100" dist="19050" dir="2700000" algn="tl" rotWithShape="0">
                    <a:schemeClr val="dk1">
                      <a:alpha val="40000"/>
                    </a:schemeClr>
                  </a:outerShdw>
                </a:effectLst>
              </a:rPr>
              <a:t>最大充てん質量：</a:t>
            </a:r>
            <a:r>
              <a:rPr lang="en-US" altLang="ja-JP" sz="2400" b="0" cap="none" spc="0" dirty="0">
                <a:ln w="0"/>
                <a:solidFill>
                  <a:schemeClr val="bg1"/>
                </a:solidFill>
                <a:effectLst>
                  <a:outerShdw blurRad="38100" dist="19050" dir="2700000" algn="tl" rotWithShape="0">
                    <a:schemeClr val="dk1">
                      <a:alpha val="40000"/>
                    </a:schemeClr>
                  </a:outerShdw>
                </a:effectLst>
              </a:rPr>
              <a:t>500</a:t>
            </a:r>
            <a:r>
              <a:rPr lang="ja-JP" altLang="en-US" sz="2400" b="0" cap="none" spc="0" dirty="0">
                <a:ln w="0"/>
                <a:solidFill>
                  <a:schemeClr val="bg1"/>
                </a:solidFill>
                <a:effectLst>
                  <a:outerShdw blurRad="38100" dist="19050" dir="2700000" algn="tl" rotWithShape="0">
                    <a:schemeClr val="dk1">
                      <a:alpha val="40000"/>
                    </a:schemeClr>
                  </a:outerShdw>
                </a:effectLst>
              </a:rPr>
              <a:t>㎏</a:t>
            </a:r>
            <a:r>
              <a:rPr lang="en-US" altLang="ja-JP" sz="2400" b="0" cap="none" spc="0" dirty="0">
                <a:ln w="0"/>
                <a:solidFill>
                  <a:schemeClr val="bg1"/>
                </a:solidFill>
                <a:effectLst>
                  <a:outerShdw blurRad="38100" dist="19050" dir="2700000" algn="tl" rotWithShape="0">
                    <a:schemeClr val="dk1">
                      <a:alpha val="40000"/>
                    </a:schemeClr>
                  </a:outerShdw>
                </a:effectLst>
              </a:rPr>
              <a:t>)</a:t>
            </a:r>
          </a:p>
          <a:p>
            <a:r>
              <a:rPr lang="ja-JP" altLang="en-US" sz="2400" dirty="0">
                <a:ln w="0"/>
                <a:solidFill>
                  <a:schemeClr val="bg1"/>
                </a:solidFill>
                <a:effectLst>
                  <a:outerShdw blurRad="38100" dist="19050" dir="2700000" algn="tl" rotWithShape="0">
                    <a:schemeClr val="dk1">
                      <a:alpha val="40000"/>
                    </a:schemeClr>
                  </a:outerShdw>
                </a:effectLst>
              </a:rPr>
              <a:t>積重ね段数：上</a:t>
            </a:r>
            <a:r>
              <a:rPr lang="en-US" altLang="ja-JP" sz="2400" dirty="0">
                <a:ln w="0"/>
                <a:solidFill>
                  <a:schemeClr val="bg1"/>
                </a:solidFill>
                <a:effectLst>
                  <a:outerShdw blurRad="38100" dist="19050" dir="2700000" algn="tl" rotWithShape="0">
                    <a:schemeClr val="dk1">
                      <a:alpha val="40000"/>
                    </a:schemeClr>
                  </a:outerShdw>
                </a:effectLst>
              </a:rPr>
              <a:t>2</a:t>
            </a:r>
            <a:r>
              <a:rPr lang="ja-JP" altLang="en-US" sz="2400" dirty="0">
                <a:ln w="0"/>
                <a:solidFill>
                  <a:schemeClr val="bg1"/>
                </a:solidFill>
                <a:effectLst>
                  <a:outerShdw blurRad="38100" dist="19050" dir="2700000" algn="tl" rotWithShape="0">
                    <a:schemeClr val="dk1">
                      <a:alpha val="40000"/>
                    </a:schemeClr>
                  </a:outerShdw>
                </a:effectLst>
              </a:rPr>
              <a:t>段      　　　　　</a:t>
            </a:r>
            <a:r>
              <a:rPr lang="ja-JP" altLang="en-US" sz="1400" dirty="0">
                <a:ln w="0"/>
                <a:solidFill>
                  <a:schemeClr val="bg1"/>
                </a:solidFill>
                <a:effectLst>
                  <a:outerShdw blurRad="38100" dist="19050" dir="2700000" algn="tl" rotWithShape="0">
                    <a:schemeClr val="dk1">
                      <a:alpha val="40000"/>
                    </a:schemeClr>
                  </a:outerShdw>
                </a:effectLst>
              </a:rPr>
              <a:t>試験機関：三和紙工株式会社</a:t>
            </a:r>
            <a:endParaRPr lang="ja-JP" altLang="en-US" sz="2400" b="0" cap="none" spc="0" dirty="0">
              <a:ln w="0"/>
              <a:solidFill>
                <a:schemeClr val="bg1"/>
              </a:solidFill>
              <a:effectLst>
                <a:outerShdw blurRad="38100" dist="19050" dir="2700000" algn="tl" rotWithShape="0">
                  <a:schemeClr val="dk1">
                    <a:alpha val="40000"/>
                  </a:schemeClr>
                </a:outerShdw>
              </a:effectLst>
            </a:endParaRPr>
          </a:p>
        </p:txBody>
      </p:sp>
      <p:pic>
        <p:nvPicPr>
          <p:cNvPr id="11" name="図 10">
            <a:extLst>
              <a:ext uri="{FF2B5EF4-FFF2-40B4-BE49-F238E27FC236}">
                <a16:creationId xmlns:a16="http://schemas.microsoft.com/office/drawing/2014/main" id="{A1B972BB-6BF2-E7F7-E1E9-9A61EBEAD7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7905" y="5097317"/>
            <a:ext cx="2717566" cy="2038175"/>
          </a:xfrm>
          <a:prstGeom prst="rect">
            <a:avLst/>
          </a:prstGeom>
        </p:spPr>
      </p:pic>
      <p:pic>
        <p:nvPicPr>
          <p:cNvPr id="13" name="図 12">
            <a:extLst>
              <a:ext uri="{FF2B5EF4-FFF2-40B4-BE49-F238E27FC236}">
                <a16:creationId xmlns:a16="http://schemas.microsoft.com/office/drawing/2014/main" id="{F9C998B0-7335-2474-90C7-0BA972144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66879" y="5097316"/>
            <a:ext cx="2717568" cy="2038176"/>
          </a:xfrm>
          <a:prstGeom prst="rect">
            <a:avLst/>
          </a:prstGeom>
        </p:spPr>
      </p:pic>
      <p:pic>
        <p:nvPicPr>
          <p:cNvPr id="15" name="図 14">
            <a:extLst>
              <a:ext uri="{FF2B5EF4-FFF2-40B4-BE49-F238E27FC236}">
                <a16:creationId xmlns:a16="http://schemas.microsoft.com/office/drawing/2014/main" id="{17F3D2DC-AAB7-7CA5-3916-6EB71D61C0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384" y="7609672"/>
            <a:ext cx="3116286" cy="2337214"/>
          </a:xfrm>
          <a:prstGeom prst="rect">
            <a:avLst/>
          </a:prstGeom>
        </p:spPr>
      </p:pic>
      <p:pic>
        <p:nvPicPr>
          <p:cNvPr id="17" name="図 16">
            <a:extLst>
              <a:ext uri="{FF2B5EF4-FFF2-40B4-BE49-F238E27FC236}">
                <a16:creationId xmlns:a16="http://schemas.microsoft.com/office/drawing/2014/main" id="{1F55E4AC-95CF-487A-CE62-DB59DF3BBE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466877" y="7949367"/>
            <a:ext cx="2717570" cy="2038178"/>
          </a:xfrm>
          <a:prstGeom prst="rect">
            <a:avLst/>
          </a:prstGeom>
        </p:spPr>
      </p:pic>
      <p:sp>
        <p:nvSpPr>
          <p:cNvPr id="18" name="正方形/長方形 17">
            <a:extLst>
              <a:ext uri="{FF2B5EF4-FFF2-40B4-BE49-F238E27FC236}">
                <a16:creationId xmlns:a16="http://schemas.microsoft.com/office/drawing/2014/main" id="{19B84048-02FB-F881-BD50-CDCA362A0B09}"/>
              </a:ext>
            </a:extLst>
          </p:cNvPr>
          <p:cNvSpPr/>
          <p:nvPr/>
        </p:nvSpPr>
        <p:spPr>
          <a:xfrm>
            <a:off x="2076421" y="4846251"/>
            <a:ext cx="1803699" cy="1631216"/>
          </a:xfrm>
          <a:prstGeom prst="rect">
            <a:avLst/>
          </a:prstGeom>
          <a:noFill/>
        </p:spPr>
        <p:txBody>
          <a:bodyPr wrap="none" lIns="91440" tIns="45720" rIns="91440" bIns="45720">
            <a:spAutoFit/>
          </a:bodyPr>
          <a:lstStyle/>
          <a:p>
            <a:pPr algn="ctr"/>
            <a:r>
              <a:rPr lang="ja-JP" altLang="en-US" b="0" cap="none" spc="0" dirty="0">
                <a:ln w="0"/>
                <a:solidFill>
                  <a:schemeClr val="bg1"/>
                </a:solidFill>
                <a:effectLst>
                  <a:outerShdw blurRad="38100" dist="19050" dir="2700000" algn="tl" rotWithShape="0">
                    <a:schemeClr val="dk1">
                      <a:alpha val="40000"/>
                    </a:schemeClr>
                  </a:outerShdw>
                </a:effectLst>
              </a:rPr>
              <a:t>繰り返し頂部</a:t>
            </a:r>
            <a:endParaRPr lang="en-US" altLang="ja-JP" b="0" cap="none" spc="0" dirty="0">
              <a:ln w="0"/>
              <a:solidFill>
                <a:schemeClr val="bg1"/>
              </a:solidFill>
              <a:effectLst>
                <a:outerShdw blurRad="38100" dist="19050" dir="2700000" algn="tl" rotWithShape="0">
                  <a:schemeClr val="dk1">
                    <a:alpha val="40000"/>
                  </a:schemeClr>
                </a:outerShdw>
              </a:effectLst>
            </a:endParaRPr>
          </a:p>
          <a:p>
            <a:pPr algn="ctr"/>
            <a:r>
              <a:rPr lang="ja-JP" altLang="en-US" dirty="0">
                <a:ln w="0"/>
                <a:solidFill>
                  <a:schemeClr val="bg1"/>
                </a:solidFill>
                <a:effectLst>
                  <a:outerShdw blurRad="38100" dist="19050" dir="2700000" algn="tl" rotWithShape="0">
                    <a:schemeClr val="dk1">
                      <a:alpha val="40000"/>
                    </a:schemeClr>
                  </a:outerShdw>
                </a:effectLst>
              </a:rPr>
              <a:t>吊上げ試験①</a:t>
            </a:r>
            <a:endParaRPr lang="en-US" altLang="ja-JP" dirty="0">
              <a:ln w="0"/>
              <a:solidFill>
                <a:schemeClr val="bg1"/>
              </a:solidFill>
              <a:effectLst>
                <a:outerShdw blurRad="38100" dist="19050" dir="2700000" algn="tl" rotWithShape="0">
                  <a:schemeClr val="dk1">
                    <a:alpha val="40000"/>
                  </a:schemeClr>
                </a:outerShdw>
              </a:effectLst>
            </a:endParaRPr>
          </a:p>
          <a:p>
            <a:pPr algn="ctr"/>
            <a:endParaRPr lang="en-US" altLang="ja-JP" dirty="0">
              <a:ln w="0"/>
              <a:solidFill>
                <a:schemeClr val="bg1"/>
              </a:solidFill>
              <a:effectLst>
                <a:outerShdw blurRad="38100" dist="19050" dir="2700000" algn="tl" rotWithShape="0">
                  <a:schemeClr val="dk1">
                    <a:alpha val="40000"/>
                  </a:schemeClr>
                </a:outerShdw>
              </a:effectLst>
            </a:endParaRPr>
          </a:p>
          <a:p>
            <a:pPr algn="ctr"/>
            <a:r>
              <a:rPr lang="en-US" altLang="ja-JP" b="0" cap="none" spc="0" dirty="0">
                <a:ln w="0"/>
                <a:solidFill>
                  <a:schemeClr val="bg1"/>
                </a:solidFill>
                <a:effectLst>
                  <a:outerShdw blurRad="38100" dist="19050" dir="2700000" algn="tl" rotWithShape="0">
                    <a:schemeClr val="dk1">
                      <a:alpha val="40000"/>
                    </a:schemeClr>
                  </a:outerShdw>
                </a:effectLst>
              </a:rPr>
              <a:t>9.8KN(1,000</a:t>
            </a:r>
            <a:r>
              <a:rPr lang="ja-JP" altLang="en-US" b="0" cap="none" spc="0" dirty="0">
                <a:ln w="0"/>
                <a:solidFill>
                  <a:schemeClr val="bg1"/>
                </a:solidFill>
                <a:effectLst>
                  <a:outerShdw blurRad="38100" dist="19050" dir="2700000" algn="tl" rotWithShape="0">
                    <a:schemeClr val="dk1">
                      <a:alpha val="40000"/>
                    </a:schemeClr>
                  </a:outerShdw>
                </a:effectLst>
              </a:rPr>
              <a:t>㎏</a:t>
            </a:r>
            <a:r>
              <a:rPr lang="en-US" altLang="ja-JP" b="0" cap="none" spc="0" dirty="0">
                <a:ln w="0"/>
                <a:solidFill>
                  <a:schemeClr val="bg1"/>
                </a:solidFill>
                <a:effectLst>
                  <a:outerShdw blurRad="38100" dist="19050" dir="2700000" algn="tl" rotWithShape="0">
                    <a:schemeClr val="dk1">
                      <a:alpha val="40000"/>
                    </a:schemeClr>
                  </a:outerShdw>
                </a:effectLst>
              </a:rPr>
              <a:t>)</a:t>
            </a:r>
          </a:p>
          <a:p>
            <a:pPr algn="ctr"/>
            <a:r>
              <a:rPr lang="en-US" altLang="ja-JP" dirty="0">
                <a:ln w="0"/>
                <a:solidFill>
                  <a:schemeClr val="bg1"/>
                </a:solidFill>
                <a:effectLst>
                  <a:outerShdw blurRad="38100" dist="19050" dir="2700000" algn="tl" rotWithShape="0">
                    <a:schemeClr val="dk1">
                      <a:alpha val="40000"/>
                    </a:schemeClr>
                  </a:outerShdw>
                </a:effectLst>
              </a:rPr>
              <a:t>×2</a:t>
            </a:r>
            <a:r>
              <a:rPr lang="ja-JP" altLang="en-US" dirty="0">
                <a:ln w="0"/>
                <a:solidFill>
                  <a:schemeClr val="bg1"/>
                </a:solidFill>
                <a:effectLst>
                  <a:outerShdw blurRad="38100" dist="19050" dir="2700000" algn="tl" rotWithShape="0">
                    <a:schemeClr val="dk1">
                      <a:alpha val="40000"/>
                    </a:schemeClr>
                  </a:outerShdw>
                </a:effectLst>
              </a:rPr>
              <a:t>倍</a:t>
            </a:r>
            <a:r>
              <a:rPr lang="en-US" altLang="ja-JP" dirty="0">
                <a:ln w="0"/>
                <a:solidFill>
                  <a:schemeClr val="bg1"/>
                </a:solidFill>
                <a:effectLst>
                  <a:outerShdw blurRad="38100" dist="19050" dir="2700000" algn="tl" rotWithShape="0">
                    <a:schemeClr val="dk1">
                      <a:alpha val="40000"/>
                    </a:schemeClr>
                  </a:outerShdw>
                </a:effectLst>
              </a:rPr>
              <a:t>×30</a:t>
            </a:r>
            <a:r>
              <a:rPr lang="ja-JP" altLang="en-US" dirty="0">
                <a:ln w="0"/>
                <a:solidFill>
                  <a:schemeClr val="bg1"/>
                </a:solidFill>
                <a:effectLst>
                  <a:outerShdw blurRad="38100" dist="19050" dir="2700000" algn="tl" rotWithShape="0">
                    <a:schemeClr val="dk1">
                      <a:alpha val="40000"/>
                    </a:schemeClr>
                  </a:outerShdw>
                </a:effectLst>
              </a:rPr>
              <a:t>回</a:t>
            </a:r>
            <a:endParaRPr lang="ja-JP" altLang="en-US" b="0" cap="none" spc="0" dirty="0">
              <a:ln w="0"/>
              <a:solidFill>
                <a:schemeClr val="bg1"/>
              </a:solidFill>
              <a:effectLst>
                <a:outerShdw blurRad="38100" dist="19050" dir="2700000" algn="tl" rotWithShape="0">
                  <a:schemeClr val="dk1">
                    <a:alpha val="40000"/>
                  </a:schemeClr>
                </a:outerShdw>
              </a:effectLst>
            </a:endParaRPr>
          </a:p>
        </p:txBody>
      </p:sp>
      <p:sp>
        <p:nvSpPr>
          <p:cNvPr id="19" name="正方形/長方形 18">
            <a:extLst>
              <a:ext uri="{FF2B5EF4-FFF2-40B4-BE49-F238E27FC236}">
                <a16:creationId xmlns:a16="http://schemas.microsoft.com/office/drawing/2014/main" id="{4B952D5D-E326-365B-7169-1AE8F64A77D1}"/>
              </a:ext>
            </a:extLst>
          </p:cNvPr>
          <p:cNvSpPr/>
          <p:nvPr/>
        </p:nvSpPr>
        <p:spPr>
          <a:xfrm>
            <a:off x="5729588" y="4846251"/>
            <a:ext cx="1933543" cy="1631216"/>
          </a:xfrm>
          <a:prstGeom prst="rect">
            <a:avLst/>
          </a:prstGeom>
          <a:noFill/>
        </p:spPr>
        <p:txBody>
          <a:bodyPr wrap="none" lIns="91440" tIns="45720" rIns="91440" bIns="45720">
            <a:spAutoFit/>
          </a:bodyPr>
          <a:lstStyle/>
          <a:p>
            <a:pPr algn="ctr"/>
            <a:r>
              <a:rPr lang="ja-JP" altLang="en-US" b="0" cap="none" spc="0" dirty="0">
                <a:ln w="0"/>
                <a:solidFill>
                  <a:schemeClr val="bg1"/>
                </a:solidFill>
                <a:effectLst>
                  <a:outerShdw blurRad="38100" dist="19050" dir="2700000" algn="tl" rotWithShape="0">
                    <a:schemeClr val="dk1">
                      <a:alpha val="40000"/>
                    </a:schemeClr>
                  </a:outerShdw>
                </a:effectLst>
              </a:rPr>
              <a:t>繰り返し頂部</a:t>
            </a:r>
            <a:endParaRPr lang="en-US" altLang="ja-JP" b="0" cap="none" spc="0" dirty="0">
              <a:ln w="0"/>
              <a:solidFill>
                <a:schemeClr val="bg1"/>
              </a:solidFill>
              <a:effectLst>
                <a:outerShdw blurRad="38100" dist="19050" dir="2700000" algn="tl" rotWithShape="0">
                  <a:schemeClr val="dk1">
                    <a:alpha val="40000"/>
                  </a:schemeClr>
                </a:outerShdw>
              </a:effectLst>
            </a:endParaRPr>
          </a:p>
          <a:p>
            <a:pPr algn="ctr"/>
            <a:r>
              <a:rPr lang="ja-JP" altLang="en-US" dirty="0">
                <a:ln w="0"/>
                <a:solidFill>
                  <a:schemeClr val="bg1"/>
                </a:solidFill>
                <a:effectLst>
                  <a:outerShdw blurRad="38100" dist="19050" dir="2700000" algn="tl" rotWithShape="0">
                    <a:schemeClr val="dk1">
                      <a:alpha val="40000"/>
                    </a:schemeClr>
                  </a:outerShdw>
                </a:effectLst>
              </a:rPr>
              <a:t>吊上げ試験②</a:t>
            </a:r>
            <a:endParaRPr lang="en-US" altLang="ja-JP" dirty="0">
              <a:ln w="0"/>
              <a:solidFill>
                <a:schemeClr val="bg1"/>
              </a:solidFill>
              <a:effectLst>
                <a:outerShdw blurRad="38100" dist="19050" dir="2700000" algn="tl" rotWithShape="0">
                  <a:schemeClr val="dk1">
                    <a:alpha val="40000"/>
                  </a:schemeClr>
                </a:outerShdw>
              </a:effectLst>
            </a:endParaRPr>
          </a:p>
          <a:p>
            <a:pPr algn="ctr"/>
            <a:endParaRPr lang="en-US" altLang="ja-JP" dirty="0">
              <a:ln w="0"/>
              <a:solidFill>
                <a:schemeClr val="bg1"/>
              </a:solidFill>
              <a:effectLst>
                <a:outerShdw blurRad="38100" dist="19050" dir="2700000" algn="tl" rotWithShape="0">
                  <a:schemeClr val="dk1">
                    <a:alpha val="40000"/>
                  </a:schemeClr>
                </a:outerShdw>
              </a:effectLst>
            </a:endParaRPr>
          </a:p>
          <a:p>
            <a:pPr algn="ctr"/>
            <a:r>
              <a:rPr lang="en-US" altLang="ja-JP" dirty="0">
                <a:ln w="0"/>
                <a:solidFill>
                  <a:schemeClr val="bg1"/>
                </a:solidFill>
                <a:effectLst>
                  <a:outerShdw blurRad="38100" dist="19050" dir="2700000" algn="tl" rotWithShape="0">
                    <a:schemeClr val="dk1">
                      <a:alpha val="40000"/>
                    </a:schemeClr>
                  </a:outerShdw>
                </a:effectLst>
              </a:rPr>
              <a:t>24.5</a:t>
            </a:r>
            <a:r>
              <a:rPr lang="en-US" altLang="ja-JP" b="0" cap="none" spc="0" dirty="0">
                <a:ln w="0"/>
                <a:solidFill>
                  <a:schemeClr val="bg1"/>
                </a:solidFill>
                <a:effectLst>
                  <a:outerShdw blurRad="38100" dist="19050" dir="2700000" algn="tl" rotWithShape="0">
                    <a:schemeClr val="dk1">
                      <a:alpha val="40000"/>
                    </a:schemeClr>
                  </a:outerShdw>
                </a:effectLst>
              </a:rPr>
              <a:t>KN(2,500</a:t>
            </a:r>
            <a:r>
              <a:rPr lang="ja-JP" altLang="en-US" b="0" cap="none" spc="0" dirty="0">
                <a:ln w="0"/>
                <a:solidFill>
                  <a:schemeClr val="bg1"/>
                </a:solidFill>
                <a:effectLst>
                  <a:outerShdw blurRad="38100" dist="19050" dir="2700000" algn="tl" rotWithShape="0">
                    <a:schemeClr val="dk1">
                      <a:alpha val="40000"/>
                    </a:schemeClr>
                  </a:outerShdw>
                </a:effectLst>
              </a:rPr>
              <a:t>㎏</a:t>
            </a:r>
            <a:r>
              <a:rPr lang="en-US" altLang="ja-JP" b="0" cap="none" spc="0" dirty="0">
                <a:ln w="0"/>
                <a:solidFill>
                  <a:schemeClr val="bg1"/>
                </a:solidFill>
                <a:effectLst>
                  <a:outerShdw blurRad="38100" dist="19050" dir="2700000" algn="tl" rotWithShape="0">
                    <a:schemeClr val="dk1">
                      <a:alpha val="40000"/>
                    </a:schemeClr>
                  </a:outerShdw>
                </a:effectLst>
              </a:rPr>
              <a:t>)</a:t>
            </a:r>
          </a:p>
          <a:p>
            <a:pPr algn="ctr"/>
            <a:r>
              <a:rPr lang="en-US" altLang="ja-JP" dirty="0">
                <a:ln w="0"/>
                <a:solidFill>
                  <a:schemeClr val="bg1"/>
                </a:solidFill>
                <a:effectLst>
                  <a:outerShdw blurRad="38100" dist="19050" dir="2700000" algn="tl" rotWithShape="0">
                    <a:schemeClr val="dk1">
                      <a:alpha val="40000"/>
                    </a:schemeClr>
                  </a:outerShdw>
                </a:effectLst>
              </a:rPr>
              <a:t>×5</a:t>
            </a:r>
            <a:r>
              <a:rPr lang="ja-JP" altLang="en-US" dirty="0">
                <a:ln w="0"/>
                <a:solidFill>
                  <a:schemeClr val="bg1"/>
                </a:solidFill>
                <a:effectLst>
                  <a:outerShdw blurRad="38100" dist="19050" dir="2700000" algn="tl" rotWithShape="0">
                    <a:schemeClr val="dk1">
                      <a:alpha val="40000"/>
                    </a:schemeClr>
                  </a:outerShdw>
                </a:effectLst>
              </a:rPr>
              <a:t>倍</a:t>
            </a:r>
            <a:r>
              <a:rPr lang="en-US" altLang="ja-JP" dirty="0">
                <a:ln w="0"/>
                <a:solidFill>
                  <a:schemeClr val="bg1"/>
                </a:solidFill>
                <a:effectLst>
                  <a:outerShdw blurRad="38100" dist="19050" dir="2700000" algn="tl" rotWithShape="0">
                    <a:schemeClr val="dk1">
                      <a:alpha val="40000"/>
                    </a:schemeClr>
                  </a:outerShdw>
                </a:effectLst>
              </a:rPr>
              <a:t>×1</a:t>
            </a:r>
            <a:r>
              <a:rPr lang="ja-JP" altLang="en-US" dirty="0">
                <a:ln w="0"/>
                <a:solidFill>
                  <a:schemeClr val="bg1"/>
                </a:solidFill>
                <a:effectLst>
                  <a:outerShdw blurRad="38100" dist="19050" dir="2700000" algn="tl" rotWithShape="0">
                    <a:schemeClr val="dk1">
                      <a:alpha val="40000"/>
                    </a:schemeClr>
                  </a:outerShdw>
                </a:effectLst>
              </a:rPr>
              <a:t>回</a:t>
            </a:r>
            <a:endParaRPr lang="ja-JP" altLang="en-US" b="0" cap="none" spc="0" dirty="0">
              <a:ln w="0"/>
              <a:solidFill>
                <a:schemeClr val="bg1"/>
              </a:solidFill>
              <a:effectLst>
                <a:outerShdw blurRad="38100" dist="19050" dir="2700000" algn="tl" rotWithShape="0">
                  <a:schemeClr val="dk1">
                    <a:alpha val="40000"/>
                  </a:schemeClr>
                </a:outerShdw>
              </a:effectLst>
            </a:endParaRPr>
          </a:p>
        </p:txBody>
      </p:sp>
      <p:sp>
        <p:nvSpPr>
          <p:cNvPr id="20" name="正方形/長方形 19">
            <a:extLst>
              <a:ext uri="{FF2B5EF4-FFF2-40B4-BE49-F238E27FC236}">
                <a16:creationId xmlns:a16="http://schemas.microsoft.com/office/drawing/2014/main" id="{56CA3EFE-3248-3099-9514-50575A1A0DC8}"/>
              </a:ext>
            </a:extLst>
          </p:cNvPr>
          <p:cNvSpPr/>
          <p:nvPr/>
        </p:nvSpPr>
        <p:spPr>
          <a:xfrm>
            <a:off x="5834584" y="7791784"/>
            <a:ext cx="1723549" cy="1015663"/>
          </a:xfrm>
          <a:prstGeom prst="rect">
            <a:avLst/>
          </a:prstGeom>
          <a:noFill/>
        </p:spPr>
        <p:txBody>
          <a:bodyPr wrap="none" lIns="91440" tIns="45720" rIns="91440" bIns="45720">
            <a:spAutoFit/>
          </a:bodyPr>
          <a:lstStyle/>
          <a:p>
            <a:pPr algn="ctr"/>
            <a:r>
              <a:rPr lang="ja-JP" altLang="en-US" b="0" cap="none" spc="0" dirty="0">
                <a:ln w="0"/>
                <a:solidFill>
                  <a:schemeClr val="bg1"/>
                </a:solidFill>
                <a:effectLst>
                  <a:outerShdw blurRad="38100" dist="19050" dir="2700000" algn="tl" rotWithShape="0">
                    <a:schemeClr val="dk1">
                      <a:alpha val="40000"/>
                    </a:schemeClr>
                  </a:outerShdw>
                </a:effectLst>
              </a:rPr>
              <a:t>落下衝撃試験</a:t>
            </a:r>
            <a:endParaRPr lang="en-US" altLang="ja-JP" dirty="0">
              <a:ln w="0"/>
              <a:solidFill>
                <a:schemeClr val="bg1"/>
              </a:solidFill>
              <a:effectLst>
                <a:outerShdw blurRad="38100" dist="19050" dir="2700000" algn="tl" rotWithShape="0">
                  <a:schemeClr val="dk1">
                    <a:alpha val="40000"/>
                  </a:schemeClr>
                </a:outerShdw>
              </a:effectLst>
            </a:endParaRPr>
          </a:p>
          <a:p>
            <a:pPr algn="ctr"/>
            <a:r>
              <a:rPr lang="en-US" altLang="ja-JP" b="0" cap="none" spc="0" dirty="0">
                <a:ln w="0"/>
                <a:solidFill>
                  <a:schemeClr val="bg1"/>
                </a:solidFill>
                <a:effectLst>
                  <a:outerShdw blurRad="38100" dist="19050" dir="2700000" algn="tl" rotWithShape="0">
                    <a:schemeClr val="dk1">
                      <a:alpha val="40000"/>
                    </a:schemeClr>
                  </a:outerShdw>
                </a:effectLst>
              </a:rPr>
              <a:t>4.9KN(500</a:t>
            </a:r>
            <a:r>
              <a:rPr lang="ja-JP" altLang="en-US" b="0" cap="none" spc="0" dirty="0">
                <a:ln w="0"/>
                <a:solidFill>
                  <a:schemeClr val="bg1"/>
                </a:solidFill>
                <a:effectLst>
                  <a:outerShdw blurRad="38100" dist="19050" dir="2700000" algn="tl" rotWithShape="0">
                    <a:schemeClr val="dk1">
                      <a:alpha val="40000"/>
                    </a:schemeClr>
                  </a:outerShdw>
                </a:effectLst>
              </a:rPr>
              <a:t>㎏</a:t>
            </a:r>
            <a:r>
              <a:rPr lang="en-US" altLang="ja-JP" b="0" cap="none" spc="0" dirty="0">
                <a:ln w="0"/>
                <a:solidFill>
                  <a:schemeClr val="bg1"/>
                </a:solidFill>
                <a:effectLst>
                  <a:outerShdw blurRad="38100" dist="19050" dir="2700000" algn="tl" rotWithShape="0">
                    <a:schemeClr val="dk1">
                      <a:alpha val="40000"/>
                    </a:schemeClr>
                  </a:outerShdw>
                </a:effectLst>
              </a:rPr>
              <a:t>)</a:t>
            </a:r>
          </a:p>
          <a:p>
            <a:pPr algn="ctr"/>
            <a:r>
              <a:rPr lang="en-US" altLang="ja-JP" dirty="0">
                <a:ln w="0"/>
                <a:solidFill>
                  <a:schemeClr val="bg1"/>
                </a:solidFill>
                <a:effectLst>
                  <a:outerShdw blurRad="38100" dist="19050" dir="2700000" algn="tl" rotWithShape="0">
                    <a:schemeClr val="dk1">
                      <a:alpha val="40000"/>
                    </a:schemeClr>
                  </a:outerShdw>
                </a:effectLst>
              </a:rPr>
              <a:t>×</a:t>
            </a:r>
            <a:r>
              <a:rPr lang="ja-JP" altLang="en-US" dirty="0">
                <a:ln w="0"/>
                <a:solidFill>
                  <a:schemeClr val="bg1"/>
                </a:solidFill>
                <a:effectLst>
                  <a:outerShdw blurRad="38100" dist="19050" dir="2700000" algn="tl" rotWithShape="0">
                    <a:schemeClr val="dk1">
                      <a:alpha val="40000"/>
                    </a:schemeClr>
                  </a:outerShdw>
                </a:effectLst>
              </a:rPr>
              <a:t>高さ</a:t>
            </a:r>
            <a:r>
              <a:rPr lang="en-US" altLang="ja-JP" dirty="0">
                <a:ln w="0"/>
                <a:solidFill>
                  <a:schemeClr val="bg1"/>
                </a:solidFill>
                <a:effectLst>
                  <a:outerShdw blurRad="38100" dist="19050" dir="2700000" algn="tl" rotWithShape="0">
                    <a:schemeClr val="dk1">
                      <a:alpha val="40000"/>
                    </a:schemeClr>
                  </a:outerShdw>
                </a:effectLst>
              </a:rPr>
              <a:t>0.8</a:t>
            </a:r>
            <a:r>
              <a:rPr lang="ja-JP" altLang="en-US" dirty="0">
                <a:ln w="0"/>
                <a:solidFill>
                  <a:schemeClr val="bg1"/>
                </a:solidFill>
                <a:effectLst>
                  <a:outerShdw blurRad="38100" dist="19050" dir="2700000" algn="tl" rotWithShape="0">
                    <a:schemeClr val="dk1">
                      <a:alpha val="40000"/>
                    </a:schemeClr>
                  </a:outerShdw>
                </a:effectLst>
              </a:rPr>
              <a:t>ｍ</a:t>
            </a:r>
            <a:endParaRPr lang="ja-JP" altLang="en-US" b="0" cap="none" spc="0" dirty="0">
              <a:ln w="0"/>
              <a:solidFill>
                <a:schemeClr val="bg1"/>
              </a:solidFill>
              <a:effectLst>
                <a:outerShdw blurRad="38100" dist="19050" dir="2700000" algn="tl" rotWithShape="0">
                  <a:schemeClr val="dk1">
                    <a:alpha val="40000"/>
                  </a:schemeClr>
                </a:outerShdw>
              </a:effectLst>
            </a:endParaRPr>
          </a:p>
        </p:txBody>
      </p:sp>
      <p:sp>
        <p:nvSpPr>
          <p:cNvPr id="21" name="正方形/長方形 20">
            <a:extLst>
              <a:ext uri="{FF2B5EF4-FFF2-40B4-BE49-F238E27FC236}">
                <a16:creationId xmlns:a16="http://schemas.microsoft.com/office/drawing/2014/main" id="{37408348-10F1-BA16-D47E-AF51BD083D2F}"/>
              </a:ext>
            </a:extLst>
          </p:cNvPr>
          <p:cNvSpPr/>
          <p:nvPr/>
        </p:nvSpPr>
        <p:spPr>
          <a:xfrm>
            <a:off x="355495" y="9946886"/>
            <a:ext cx="2832827" cy="707886"/>
          </a:xfrm>
          <a:prstGeom prst="rect">
            <a:avLst/>
          </a:prstGeom>
          <a:noFill/>
        </p:spPr>
        <p:txBody>
          <a:bodyPr wrap="none" lIns="91440" tIns="45720" rIns="91440" bIns="45720">
            <a:spAutoFit/>
          </a:bodyPr>
          <a:lstStyle/>
          <a:p>
            <a:pPr algn="ctr"/>
            <a:r>
              <a:rPr lang="ja-JP" altLang="en-US" b="0" cap="none" spc="0" dirty="0">
                <a:ln w="0"/>
                <a:solidFill>
                  <a:schemeClr val="bg1"/>
                </a:solidFill>
                <a:effectLst>
                  <a:outerShdw blurRad="38100" dist="19050" dir="2700000" algn="tl" rotWithShape="0">
                    <a:schemeClr val="dk1">
                      <a:alpha val="40000"/>
                    </a:schemeClr>
                  </a:outerShdw>
                </a:effectLst>
              </a:rPr>
              <a:t>圧縮</a:t>
            </a:r>
            <a:r>
              <a:rPr lang="en-US" altLang="ja-JP" b="0" cap="none" spc="0" dirty="0">
                <a:ln w="0"/>
                <a:solidFill>
                  <a:schemeClr val="bg1"/>
                </a:solidFill>
                <a:effectLst>
                  <a:outerShdw blurRad="38100" dist="19050" dir="2700000" algn="tl" rotWithShape="0">
                    <a:schemeClr val="dk1">
                      <a:alpha val="40000"/>
                    </a:schemeClr>
                  </a:outerShdw>
                </a:effectLst>
              </a:rPr>
              <a:t>/</a:t>
            </a:r>
            <a:r>
              <a:rPr lang="ja-JP" altLang="en-US" b="0" cap="none" spc="0" dirty="0">
                <a:ln w="0"/>
                <a:solidFill>
                  <a:schemeClr val="bg1"/>
                </a:solidFill>
                <a:effectLst>
                  <a:outerShdw blurRad="38100" dist="19050" dir="2700000" algn="tl" rotWithShape="0">
                    <a:schemeClr val="dk1">
                      <a:alpha val="40000"/>
                    </a:schemeClr>
                  </a:outerShdw>
                </a:effectLst>
              </a:rPr>
              <a:t>積重ね試験</a:t>
            </a:r>
            <a:endParaRPr lang="en-US" altLang="ja-JP" b="0" cap="none" spc="0" dirty="0">
              <a:ln w="0"/>
              <a:solidFill>
                <a:schemeClr val="bg1"/>
              </a:solidFill>
              <a:effectLst>
                <a:outerShdw blurRad="38100" dist="19050" dir="2700000" algn="tl" rotWithShape="0">
                  <a:schemeClr val="dk1">
                    <a:alpha val="40000"/>
                  </a:schemeClr>
                </a:outerShdw>
              </a:effectLst>
            </a:endParaRPr>
          </a:p>
          <a:p>
            <a:pPr algn="ctr"/>
            <a:r>
              <a:rPr lang="en-US" altLang="ja-JP" b="0" cap="none" spc="0" dirty="0">
                <a:ln w="0"/>
                <a:solidFill>
                  <a:schemeClr val="bg1"/>
                </a:solidFill>
                <a:effectLst>
                  <a:outerShdw blurRad="38100" dist="19050" dir="2700000" algn="tl" rotWithShape="0">
                    <a:schemeClr val="dk1">
                      <a:alpha val="40000"/>
                    </a:schemeClr>
                  </a:outerShdw>
                </a:effectLst>
              </a:rPr>
              <a:t>19.6KN(2,000</a:t>
            </a:r>
            <a:r>
              <a:rPr lang="ja-JP" altLang="en-US" b="0" cap="none" spc="0" dirty="0">
                <a:ln w="0"/>
                <a:solidFill>
                  <a:schemeClr val="bg1"/>
                </a:solidFill>
                <a:effectLst>
                  <a:outerShdw blurRad="38100" dist="19050" dir="2700000" algn="tl" rotWithShape="0">
                    <a:schemeClr val="dk1">
                      <a:alpha val="40000"/>
                    </a:schemeClr>
                  </a:outerShdw>
                </a:effectLst>
              </a:rPr>
              <a:t>㎏</a:t>
            </a:r>
            <a:r>
              <a:rPr lang="en-US" altLang="ja-JP" b="0" cap="none" spc="0" dirty="0">
                <a:ln w="0"/>
                <a:solidFill>
                  <a:schemeClr val="bg1"/>
                </a:solidFill>
                <a:effectLst>
                  <a:outerShdw blurRad="38100" dist="19050" dir="2700000" algn="tl" rotWithShape="0">
                    <a:schemeClr val="dk1">
                      <a:alpha val="40000"/>
                    </a:schemeClr>
                  </a:outerShdw>
                </a:effectLst>
              </a:rPr>
              <a:t>)</a:t>
            </a:r>
            <a:r>
              <a:rPr lang="ja-JP" altLang="en-US" b="0" cap="none" spc="0" dirty="0">
                <a:ln w="0"/>
                <a:solidFill>
                  <a:schemeClr val="bg1"/>
                </a:solidFill>
                <a:effectLst>
                  <a:outerShdw blurRad="38100" dist="19050" dir="2700000" algn="tl" rotWithShape="0">
                    <a:schemeClr val="dk1">
                      <a:alpha val="40000"/>
                    </a:schemeClr>
                  </a:outerShdw>
                </a:effectLst>
              </a:rPr>
              <a:t>　</a:t>
            </a:r>
            <a:r>
              <a:rPr lang="en-US" altLang="ja-JP" dirty="0">
                <a:ln w="0"/>
                <a:solidFill>
                  <a:schemeClr val="bg1"/>
                </a:solidFill>
                <a:effectLst>
                  <a:outerShdw blurRad="38100" dist="19050" dir="2700000" algn="tl" rotWithShape="0">
                    <a:schemeClr val="dk1">
                      <a:alpha val="40000"/>
                    </a:schemeClr>
                  </a:outerShdw>
                </a:effectLst>
              </a:rPr>
              <a:t>6</a:t>
            </a:r>
            <a:r>
              <a:rPr lang="ja-JP" altLang="en-US" dirty="0">
                <a:ln w="0"/>
                <a:solidFill>
                  <a:schemeClr val="bg1"/>
                </a:solidFill>
                <a:effectLst>
                  <a:outerShdw blurRad="38100" dist="19050" dir="2700000" algn="tl" rotWithShape="0">
                    <a:schemeClr val="dk1">
                      <a:alpha val="40000"/>
                    </a:schemeClr>
                  </a:outerShdw>
                </a:effectLst>
              </a:rPr>
              <a:t>時間</a:t>
            </a:r>
            <a:endParaRPr lang="ja-JP" altLang="en-US" b="0" cap="none" spc="0" dirty="0">
              <a:ln w="0"/>
              <a:solidFill>
                <a:schemeClr val="bg1"/>
              </a:solidFill>
              <a:effectLst>
                <a:outerShdw blurRad="38100" dist="19050" dir="2700000" algn="tl" rotWithShape="0">
                  <a:schemeClr val="dk1">
                    <a:alpha val="40000"/>
                  </a:schemeClr>
                </a:outerShdw>
              </a:effectLst>
            </a:endParaRPr>
          </a:p>
        </p:txBody>
      </p:sp>
      <p:pic>
        <p:nvPicPr>
          <p:cNvPr id="2" name="図 1">
            <a:extLst>
              <a:ext uri="{FF2B5EF4-FFF2-40B4-BE49-F238E27FC236}">
                <a16:creationId xmlns:a16="http://schemas.microsoft.com/office/drawing/2014/main" id="{216B2360-7503-309D-E833-8AD7845FA1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0" y="3459562"/>
            <a:ext cx="7531100" cy="1162050"/>
          </a:xfrm>
          <a:prstGeom prst="rect">
            <a:avLst/>
          </a:prstGeom>
          <a:solidFill>
            <a:schemeClr val="bg1"/>
          </a:solidFill>
        </p:spPr>
      </p:pic>
    </p:spTree>
    <p:extLst>
      <p:ext uri="{BB962C8B-B14F-4D97-AF65-F5344CB8AC3E}">
        <p14:creationId xmlns:p14="http://schemas.microsoft.com/office/powerpoint/2010/main" val="2635709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8" name="テキスト ボックス 27"/>
          <p:cNvSpPr txBox="1"/>
          <p:nvPr/>
        </p:nvSpPr>
        <p:spPr>
          <a:xfrm>
            <a:off x="1028700" y="183458"/>
            <a:ext cx="5746750" cy="795260"/>
          </a:xfrm>
          <a:prstGeom prst="rect">
            <a:avLst/>
          </a:prstGeom>
          <a:noFill/>
        </p:spPr>
        <p:txBody>
          <a:bodyPr wrap="square" rtlCol="0">
            <a:prstTxWarp prst="textCascadeUp">
              <a:avLst>
                <a:gd name="adj" fmla="val 100000"/>
              </a:avLst>
            </a:prstTxWarp>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009644"/>
                </a:solidFill>
                <a:effectLst>
                  <a:glow rad="241300">
                    <a:prstClr val="white"/>
                  </a:glow>
                  <a:outerShdw blurRad="50800" dist="38100" dir="2700000" algn="tl" rotWithShape="0">
                    <a:prstClr val="black">
                      <a:alpha val="55000"/>
                    </a:prstClr>
                  </a:outerShdw>
                </a:effectLst>
                <a:uLnTx/>
                <a:uFillTx/>
                <a:latin typeface="Elephant" pitchFamily="18" charset="0"/>
                <a:ea typeface="メイリオ"/>
                <a:cs typeface="+mn-cs"/>
              </a:rPr>
              <a:t>緊急対応土のう袋（</a:t>
            </a:r>
            <a:r>
              <a:rPr lang="ja-JP" altLang="en-US" sz="3000" b="1" dirty="0">
                <a:solidFill>
                  <a:srgbClr val="009644"/>
                </a:solidFill>
                <a:effectLst>
                  <a:glow rad="241300">
                    <a:prstClr val="white"/>
                  </a:glow>
                  <a:outerShdw blurRad="50800" dist="38100" dir="2700000" algn="tl" rotWithShape="0">
                    <a:prstClr val="black">
                      <a:alpha val="55000"/>
                    </a:prstClr>
                  </a:outerShdw>
                </a:effectLst>
                <a:latin typeface="Elephant" pitchFamily="18" charset="0"/>
                <a:ea typeface="メイリオ"/>
              </a:rPr>
              <a:t>性能評価②</a:t>
            </a:r>
            <a:r>
              <a:rPr kumimoji="1" lang="en-US" altLang="ja-JP" sz="3000" b="1" i="0" u="none" strike="noStrike" kern="1200" cap="none" spc="0" normalizeH="0" baseline="0" noProof="0" dirty="0">
                <a:ln>
                  <a:noFill/>
                </a:ln>
                <a:solidFill>
                  <a:srgbClr val="009644"/>
                </a:solidFill>
                <a:effectLst>
                  <a:glow rad="241300">
                    <a:prstClr val="white"/>
                  </a:glow>
                  <a:outerShdw blurRad="50800" dist="38100" dir="2700000" algn="tl" rotWithShape="0">
                    <a:prstClr val="black">
                      <a:alpha val="55000"/>
                    </a:prstClr>
                  </a:outerShdw>
                </a:effectLst>
                <a:uLnTx/>
                <a:uFillTx/>
                <a:latin typeface="Elephant" pitchFamily="18" charset="0"/>
                <a:ea typeface="メイリオ"/>
                <a:cs typeface="+mn-cs"/>
              </a:rPr>
              <a:t>)</a:t>
            </a:r>
          </a:p>
        </p:txBody>
      </p:sp>
      <p:sp>
        <p:nvSpPr>
          <p:cNvPr id="3" name="正方形/長方形 2">
            <a:extLst>
              <a:ext uri="{FF2B5EF4-FFF2-40B4-BE49-F238E27FC236}">
                <a16:creationId xmlns:a16="http://schemas.microsoft.com/office/drawing/2014/main" id="{59649DBB-F86C-9D1A-6063-09A73828399D}"/>
              </a:ext>
            </a:extLst>
          </p:cNvPr>
          <p:cNvSpPr/>
          <p:nvPr/>
        </p:nvSpPr>
        <p:spPr>
          <a:xfrm>
            <a:off x="867020" y="1090275"/>
            <a:ext cx="5827236" cy="707886"/>
          </a:xfrm>
          <a:prstGeom prst="rect">
            <a:avLst/>
          </a:prstGeom>
          <a:noFill/>
        </p:spPr>
        <p:txBody>
          <a:bodyPr wrap="none" lIns="91440" tIns="45720" rIns="91440" bIns="45720">
            <a:spAutoFit/>
          </a:bodyPr>
          <a:lstStyle/>
          <a:p>
            <a:pPr algn="ctr"/>
            <a:r>
              <a:rPr lang="ja-JP" altLang="en-US" sz="4000" dirty="0">
                <a:ln w="0"/>
                <a:solidFill>
                  <a:schemeClr val="bg1"/>
                </a:solidFill>
                <a:effectLst>
                  <a:outerShdw blurRad="38100" dist="19050" dir="2700000" algn="tl" rotWithShape="0">
                    <a:schemeClr val="dk1">
                      <a:alpha val="40000"/>
                    </a:schemeClr>
                  </a:outerShdw>
                </a:effectLst>
              </a:rPr>
              <a:t>本体生地各種試験データ</a:t>
            </a:r>
            <a:endParaRPr lang="ja-JP" altLang="en-US" sz="4000" b="0" cap="none" spc="0" dirty="0">
              <a:ln w="0"/>
              <a:solidFill>
                <a:schemeClr val="bg1"/>
              </a:solidFill>
              <a:effectLst>
                <a:outerShdw blurRad="38100" dist="19050" dir="2700000" algn="tl" rotWithShape="0">
                  <a:schemeClr val="dk1">
                    <a:alpha val="40000"/>
                  </a:schemeClr>
                </a:outerShdw>
              </a:effectLst>
            </a:endParaRPr>
          </a:p>
        </p:txBody>
      </p:sp>
      <p:pic>
        <p:nvPicPr>
          <p:cNvPr id="4" name="図 3">
            <a:extLst>
              <a:ext uri="{FF2B5EF4-FFF2-40B4-BE49-F238E27FC236}">
                <a16:creationId xmlns:a16="http://schemas.microsoft.com/office/drawing/2014/main" id="{EA863A30-0FD7-7893-AF50-B3C317D2F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40" y="5496739"/>
            <a:ext cx="7266782" cy="5073650"/>
          </a:xfrm>
          <a:prstGeom prst="rect">
            <a:avLst/>
          </a:prstGeom>
          <a:solidFill>
            <a:schemeClr val="bg1"/>
          </a:solidFill>
        </p:spPr>
      </p:pic>
      <p:sp>
        <p:nvSpPr>
          <p:cNvPr id="5" name="正方形/長方形 4">
            <a:extLst>
              <a:ext uri="{FF2B5EF4-FFF2-40B4-BE49-F238E27FC236}">
                <a16:creationId xmlns:a16="http://schemas.microsoft.com/office/drawing/2014/main" id="{FFFBC831-D7EF-6B64-80FD-CC07137D3D5B}"/>
              </a:ext>
            </a:extLst>
          </p:cNvPr>
          <p:cNvSpPr/>
          <p:nvPr/>
        </p:nvSpPr>
        <p:spPr>
          <a:xfrm>
            <a:off x="1028700" y="1722833"/>
            <a:ext cx="5945151" cy="707886"/>
          </a:xfrm>
          <a:prstGeom prst="rect">
            <a:avLst/>
          </a:prstGeom>
          <a:noFill/>
        </p:spPr>
        <p:txBody>
          <a:bodyPr wrap="square" lIns="91440" tIns="45720" rIns="91440" bIns="45720">
            <a:spAutoFit/>
          </a:bodyPr>
          <a:lstStyle/>
          <a:p>
            <a:r>
              <a:rPr lang="ja-JP" altLang="en-US" dirty="0">
                <a:ln w="0"/>
                <a:solidFill>
                  <a:schemeClr val="bg1"/>
                </a:solidFill>
                <a:effectLst>
                  <a:outerShdw blurRad="38100" dist="19050" dir="2700000" algn="tl" rotWithShape="0">
                    <a:schemeClr val="dk1">
                      <a:alpha val="40000"/>
                    </a:schemeClr>
                  </a:outerShdw>
                </a:effectLst>
              </a:rPr>
              <a:t>本体使用生地：ガラスクロスシリコーン塗工品</a:t>
            </a:r>
            <a:endParaRPr lang="en-US" altLang="ja-JP" dirty="0">
              <a:ln w="0"/>
              <a:solidFill>
                <a:schemeClr val="bg1"/>
              </a:solidFill>
              <a:effectLst>
                <a:outerShdw blurRad="38100" dist="19050" dir="2700000" algn="tl" rotWithShape="0">
                  <a:schemeClr val="dk1">
                    <a:alpha val="40000"/>
                  </a:schemeClr>
                </a:outerShdw>
              </a:effectLst>
            </a:endParaRPr>
          </a:p>
          <a:p>
            <a:r>
              <a:rPr lang="ja-JP" altLang="en-US" dirty="0">
                <a:ln w="0"/>
                <a:solidFill>
                  <a:schemeClr val="bg1"/>
                </a:solidFill>
                <a:effectLst>
                  <a:outerShdw blurRad="38100" dist="19050" dir="2700000" algn="tl" rotWithShape="0">
                    <a:schemeClr val="dk1">
                      <a:alpha val="40000"/>
                    </a:schemeClr>
                  </a:outerShdw>
                </a:effectLst>
              </a:rPr>
              <a:t>内袋：</a:t>
            </a:r>
            <a:r>
              <a:rPr lang="en-US" altLang="ja-JP" dirty="0">
                <a:ln w="0"/>
                <a:solidFill>
                  <a:schemeClr val="bg1"/>
                </a:solidFill>
                <a:effectLst>
                  <a:outerShdw blurRad="38100" dist="19050" dir="2700000" algn="tl" rotWithShape="0">
                    <a:schemeClr val="dk1">
                      <a:alpha val="40000"/>
                    </a:schemeClr>
                  </a:outerShdw>
                </a:effectLst>
              </a:rPr>
              <a:t>PP</a:t>
            </a:r>
            <a:r>
              <a:rPr lang="ja-JP" altLang="en-US" dirty="0">
                <a:ln w="0"/>
                <a:solidFill>
                  <a:schemeClr val="bg1"/>
                </a:solidFill>
                <a:effectLst>
                  <a:outerShdw blurRad="38100" dist="19050" dir="2700000" algn="tl" rotWithShape="0">
                    <a:schemeClr val="dk1">
                      <a:alpha val="40000"/>
                    </a:schemeClr>
                  </a:outerShdw>
                </a:effectLst>
              </a:rPr>
              <a:t>クロス</a:t>
            </a:r>
            <a:r>
              <a:rPr lang="en-US" altLang="ja-JP" dirty="0">
                <a:ln w="0"/>
                <a:solidFill>
                  <a:schemeClr val="bg1"/>
                </a:solidFill>
                <a:effectLst>
                  <a:outerShdw blurRad="38100" dist="19050" dir="2700000" algn="tl" rotWithShape="0">
                    <a:schemeClr val="dk1">
                      <a:alpha val="40000"/>
                    </a:schemeClr>
                  </a:outerShdw>
                </a:effectLst>
              </a:rPr>
              <a:t>(</a:t>
            </a:r>
            <a:r>
              <a:rPr lang="ja-JP" altLang="en-US" dirty="0">
                <a:ln w="0"/>
                <a:solidFill>
                  <a:schemeClr val="bg1"/>
                </a:solidFill>
                <a:effectLst>
                  <a:outerShdw blurRad="38100" dist="19050" dir="2700000" algn="tl" rotWithShape="0">
                    <a:schemeClr val="dk1">
                      <a:alpha val="40000"/>
                    </a:schemeClr>
                  </a:outerShdw>
                </a:effectLst>
              </a:rPr>
              <a:t>ベルト内補強としても使用</a:t>
            </a:r>
            <a:r>
              <a:rPr lang="en-US" altLang="ja-JP" dirty="0">
                <a:ln w="0"/>
                <a:solidFill>
                  <a:schemeClr val="bg1"/>
                </a:solidFill>
                <a:effectLst>
                  <a:outerShdw blurRad="38100" dist="19050" dir="2700000" algn="tl" rotWithShape="0">
                    <a:schemeClr val="dk1">
                      <a:alpha val="40000"/>
                    </a:schemeClr>
                  </a:outerShdw>
                </a:effectLst>
              </a:rPr>
              <a:t>)</a:t>
            </a:r>
          </a:p>
        </p:txBody>
      </p:sp>
      <p:sp>
        <p:nvSpPr>
          <p:cNvPr id="8" name="正方形/長方形 7">
            <a:extLst>
              <a:ext uri="{FF2B5EF4-FFF2-40B4-BE49-F238E27FC236}">
                <a16:creationId xmlns:a16="http://schemas.microsoft.com/office/drawing/2014/main" id="{2FD56821-A9D8-E6B7-289A-144AC92E704F}"/>
              </a:ext>
            </a:extLst>
          </p:cNvPr>
          <p:cNvSpPr/>
          <p:nvPr/>
        </p:nvSpPr>
        <p:spPr>
          <a:xfrm>
            <a:off x="0" y="2432268"/>
            <a:ext cx="7826829" cy="338554"/>
          </a:xfrm>
          <a:prstGeom prst="rect">
            <a:avLst/>
          </a:prstGeom>
          <a:noFill/>
        </p:spPr>
        <p:txBody>
          <a:bodyPr wrap="square" lIns="91440" tIns="45720" rIns="91440" bIns="45720">
            <a:spAutoFit/>
          </a:bodyPr>
          <a:lstStyle/>
          <a:p>
            <a:r>
              <a:rPr lang="ja-JP" altLang="en-US" sz="1600" dirty="0">
                <a:ln w="0"/>
                <a:solidFill>
                  <a:schemeClr val="bg1"/>
                </a:solidFill>
                <a:effectLst>
                  <a:outerShdw blurRad="38100" dist="19050" dir="2700000" algn="tl" rotWithShape="0">
                    <a:schemeClr val="dk1">
                      <a:alpha val="40000"/>
                    </a:schemeClr>
                  </a:outerShdw>
                </a:effectLst>
              </a:rPr>
              <a:t>■引張強度変化</a:t>
            </a:r>
            <a:r>
              <a:rPr lang="en-US" altLang="ja-JP" sz="1600" dirty="0">
                <a:ln w="0"/>
                <a:solidFill>
                  <a:schemeClr val="bg1"/>
                </a:solidFill>
                <a:effectLst>
                  <a:outerShdw blurRad="38100" dist="19050" dir="2700000" algn="tl" rotWithShape="0">
                    <a:schemeClr val="dk1">
                      <a:alpha val="40000"/>
                    </a:schemeClr>
                  </a:outerShdw>
                </a:effectLst>
              </a:rPr>
              <a:t>(SWOM63℃</a:t>
            </a:r>
            <a:r>
              <a:rPr lang="ja-JP" altLang="en-US" sz="1600" dirty="0">
                <a:ln w="0"/>
                <a:solidFill>
                  <a:schemeClr val="bg1"/>
                </a:solidFill>
                <a:effectLst>
                  <a:outerShdw blurRad="38100" dist="19050" dir="2700000" algn="tl" rotWithShape="0">
                    <a:schemeClr val="dk1">
                      <a:alpha val="40000"/>
                    </a:schemeClr>
                  </a:outerShdw>
                </a:effectLst>
              </a:rPr>
              <a:t>、</a:t>
            </a:r>
            <a:r>
              <a:rPr lang="en-US" altLang="ja-JP" sz="1600" dirty="0">
                <a:ln w="0"/>
                <a:solidFill>
                  <a:schemeClr val="bg1"/>
                </a:solidFill>
                <a:effectLst>
                  <a:outerShdw blurRad="38100" dist="19050" dir="2700000" algn="tl" rotWithShape="0">
                    <a:schemeClr val="dk1">
                      <a:alpha val="40000"/>
                    </a:schemeClr>
                  </a:outerShdw>
                </a:effectLst>
              </a:rPr>
              <a:t>-6000Hr)</a:t>
            </a:r>
            <a:r>
              <a:rPr lang="ja-JP" altLang="en-US" sz="1600" dirty="0">
                <a:ln w="0"/>
                <a:solidFill>
                  <a:schemeClr val="bg1"/>
                </a:solidFill>
                <a:effectLst>
                  <a:outerShdw blurRad="38100" dist="19050" dir="2700000" algn="tl" rotWithShape="0">
                    <a:schemeClr val="dk1">
                      <a:alpha val="40000"/>
                    </a:schemeClr>
                  </a:outerShdw>
                </a:effectLst>
              </a:rPr>
              <a:t>　　　　試験機関：槌屋ティスコ株式会社</a:t>
            </a:r>
            <a:endParaRPr lang="en-US" altLang="ja-JP" sz="1600" dirty="0">
              <a:ln w="0"/>
              <a:solidFill>
                <a:schemeClr val="bg1"/>
              </a:solidFill>
              <a:effectLst>
                <a:outerShdw blurRad="38100" dist="19050" dir="2700000" algn="tl" rotWithShape="0">
                  <a:schemeClr val="dk1">
                    <a:alpha val="40000"/>
                  </a:schemeClr>
                </a:outerShdw>
              </a:effectLst>
            </a:endParaRPr>
          </a:p>
        </p:txBody>
      </p:sp>
      <p:sp>
        <p:nvSpPr>
          <p:cNvPr id="10" name="正方形/長方形 9">
            <a:extLst>
              <a:ext uri="{FF2B5EF4-FFF2-40B4-BE49-F238E27FC236}">
                <a16:creationId xmlns:a16="http://schemas.microsoft.com/office/drawing/2014/main" id="{1A57EBC8-C161-D596-2123-D27596181B19}"/>
              </a:ext>
            </a:extLst>
          </p:cNvPr>
          <p:cNvSpPr/>
          <p:nvPr/>
        </p:nvSpPr>
        <p:spPr>
          <a:xfrm>
            <a:off x="-97971" y="5181476"/>
            <a:ext cx="5945151" cy="338554"/>
          </a:xfrm>
          <a:prstGeom prst="rect">
            <a:avLst/>
          </a:prstGeom>
          <a:noFill/>
        </p:spPr>
        <p:txBody>
          <a:bodyPr wrap="square" lIns="91440" tIns="45720" rIns="91440" bIns="45720">
            <a:spAutoFit/>
          </a:bodyPr>
          <a:lstStyle/>
          <a:p>
            <a:r>
              <a:rPr lang="ja-JP" altLang="en-US" sz="1600" dirty="0">
                <a:ln w="0"/>
                <a:solidFill>
                  <a:schemeClr val="bg1"/>
                </a:solidFill>
                <a:effectLst>
                  <a:outerShdw blurRad="38100" dist="19050" dir="2700000" algn="tl" rotWithShape="0">
                    <a:schemeClr val="dk1">
                      <a:alpha val="40000"/>
                    </a:schemeClr>
                  </a:outerShdw>
                </a:effectLst>
              </a:rPr>
              <a:t>■各種本体生地データ</a:t>
            </a:r>
            <a:endParaRPr lang="en-US" altLang="ja-JP" sz="1600" dirty="0">
              <a:ln w="0"/>
              <a:solidFill>
                <a:schemeClr val="bg1"/>
              </a:solidFill>
              <a:effectLst>
                <a:outerShdw blurRad="38100" dist="19050" dir="2700000" algn="tl" rotWithShape="0">
                  <a:schemeClr val="dk1">
                    <a:alpha val="40000"/>
                  </a:schemeClr>
                </a:outerShdw>
              </a:effectLst>
            </a:endParaRPr>
          </a:p>
        </p:txBody>
      </p:sp>
      <p:graphicFrame>
        <p:nvGraphicFramePr>
          <p:cNvPr id="16" name="グラフ 15">
            <a:extLst>
              <a:ext uri="{FF2B5EF4-FFF2-40B4-BE49-F238E27FC236}">
                <a16:creationId xmlns:a16="http://schemas.microsoft.com/office/drawing/2014/main" id="{03DECD79-3611-D7C8-1163-56255676B22A}"/>
              </a:ext>
            </a:extLst>
          </p:cNvPr>
          <p:cNvGraphicFramePr>
            <a:graphicFrameLocks/>
          </p:cNvGraphicFramePr>
          <p:nvPr>
            <p:extLst>
              <p:ext uri="{D42A27DB-BD31-4B8C-83A1-F6EECF244321}">
                <p14:modId xmlns:p14="http://schemas.microsoft.com/office/powerpoint/2010/main" val="2346914059"/>
              </p:ext>
            </p:extLst>
          </p:nvPr>
        </p:nvGraphicFramePr>
        <p:xfrm>
          <a:off x="49893" y="2745679"/>
          <a:ext cx="3730738" cy="24509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5A1BF01B-A744-82C1-F569-1840EE26A861}"/>
              </a:ext>
            </a:extLst>
          </p:cNvPr>
          <p:cNvGraphicFramePr>
            <a:graphicFrameLocks/>
          </p:cNvGraphicFramePr>
          <p:nvPr>
            <p:extLst>
              <p:ext uri="{D42A27DB-BD31-4B8C-83A1-F6EECF244321}">
                <p14:modId xmlns:p14="http://schemas.microsoft.com/office/powerpoint/2010/main" val="1586437882"/>
              </p:ext>
            </p:extLst>
          </p:nvPr>
        </p:nvGraphicFramePr>
        <p:xfrm>
          <a:off x="3730738" y="2750658"/>
          <a:ext cx="3780632" cy="2450982"/>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直線コネクタ 5">
            <a:extLst>
              <a:ext uri="{FF2B5EF4-FFF2-40B4-BE49-F238E27FC236}">
                <a16:creationId xmlns:a16="http://schemas.microsoft.com/office/drawing/2014/main" id="{7E93A820-5135-50EF-D766-C4EC6488E847}"/>
              </a:ext>
            </a:extLst>
          </p:cNvPr>
          <p:cNvCxnSpPr/>
          <p:nvPr/>
        </p:nvCxnSpPr>
        <p:spPr>
          <a:xfrm>
            <a:off x="3762329" y="2786007"/>
            <a:ext cx="0" cy="241065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065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 name="テキスト ボックス 18"/>
          <p:cNvSpPr txBox="1"/>
          <p:nvPr/>
        </p:nvSpPr>
        <p:spPr>
          <a:xfrm>
            <a:off x="-14016" y="1012676"/>
            <a:ext cx="2557110" cy="400110"/>
          </a:xfrm>
          <a:prstGeom prst="rect">
            <a:avLst/>
          </a:prstGeom>
          <a:noFill/>
        </p:spPr>
        <p:txBody>
          <a:bodyPr wrap="none" rtlCol="0">
            <a:spAutoFit/>
          </a:bodyPr>
          <a:lstStyle/>
          <a:p>
            <a:r>
              <a:rPr kumimoji="1" lang="en-US" altLang="ja-JP" dirty="0">
                <a:solidFill>
                  <a:schemeClr val="bg1"/>
                </a:solidFill>
              </a:rPr>
              <a:t>Ⅰ.</a:t>
            </a:r>
            <a:r>
              <a:rPr kumimoji="1" lang="ja-JP" altLang="en-US" dirty="0">
                <a:solidFill>
                  <a:schemeClr val="bg1"/>
                </a:solidFill>
              </a:rPr>
              <a:t>適切な土の</a:t>
            </a:r>
            <a:r>
              <a:rPr kumimoji="1" lang="ja-JP" altLang="en-US" dirty="0" err="1">
                <a:solidFill>
                  <a:schemeClr val="bg1"/>
                </a:solidFill>
              </a:rPr>
              <a:t>う</a:t>
            </a:r>
            <a:r>
              <a:rPr kumimoji="1" lang="ja-JP" altLang="en-US" dirty="0">
                <a:solidFill>
                  <a:schemeClr val="bg1"/>
                </a:solidFill>
              </a:rPr>
              <a:t>製作</a:t>
            </a:r>
          </a:p>
        </p:txBody>
      </p:sp>
      <p:sp>
        <p:nvSpPr>
          <p:cNvPr id="20" name="テキスト ボックス 19"/>
          <p:cNvSpPr txBox="1"/>
          <p:nvPr/>
        </p:nvSpPr>
        <p:spPr>
          <a:xfrm>
            <a:off x="3725128" y="1069582"/>
            <a:ext cx="2813591" cy="400110"/>
          </a:xfrm>
          <a:prstGeom prst="rect">
            <a:avLst/>
          </a:prstGeom>
          <a:noFill/>
        </p:spPr>
        <p:txBody>
          <a:bodyPr wrap="none" rtlCol="0">
            <a:spAutoFit/>
          </a:bodyPr>
          <a:lstStyle/>
          <a:p>
            <a:r>
              <a:rPr kumimoji="1" lang="en-US" altLang="ja-JP" dirty="0">
                <a:solidFill>
                  <a:schemeClr val="bg1"/>
                </a:solidFill>
              </a:rPr>
              <a:t>Ⅱ.</a:t>
            </a:r>
            <a:r>
              <a:rPr kumimoji="1" lang="ja-JP" altLang="en-US" dirty="0">
                <a:solidFill>
                  <a:schemeClr val="bg1"/>
                </a:solidFill>
              </a:rPr>
              <a:t>適切な土のうの保管</a:t>
            </a:r>
          </a:p>
        </p:txBody>
      </p:sp>
      <p:cxnSp>
        <p:nvCxnSpPr>
          <p:cNvPr id="22" name="直線コネクタ 21"/>
          <p:cNvCxnSpPr/>
          <p:nvPr/>
        </p:nvCxnSpPr>
        <p:spPr>
          <a:xfrm>
            <a:off x="3725128" y="1212731"/>
            <a:ext cx="0" cy="4428000"/>
          </a:xfrm>
          <a:prstGeom prst="line">
            <a:avLst/>
          </a:prstGeom>
          <a:ln>
            <a:solidFill>
              <a:schemeClr val="bg1"/>
            </a:solidFill>
            <a:prstDash val="lgDashDotDot"/>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806950" y="1496871"/>
            <a:ext cx="3675039" cy="830997"/>
          </a:xfrm>
          <a:prstGeom prst="rect">
            <a:avLst/>
          </a:prstGeom>
          <a:noFill/>
        </p:spPr>
        <p:txBody>
          <a:bodyPr wrap="square" rtlCol="0">
            <a:spAutoFit/>
          </a:bodyPr>
          <a:lstStyle/>
          <a:p>
            <a:pPr marL="174625" indent="-174625"/>
            <a:r>
              <a:rPr kumimoji="1" lang="ja-JP" altLang="en-US" sz="1200" dirty="0">
                <a:solidFill>
                  <a:schemeClr val="bg1"/>
                </a:solidFill>
              </a:rPr>
              <a:t>①試験結果では</a:t>
            </a:r>
            <a:r>
              <a:rPr kumimoji="1" lang="en-US" altLang="ja-JP" sz="1200" dirty="0">
                <a:solidFill>
                  <a:schemeClr val="bg1"/>
                </a:solidFill>
              </a:rPr>
              <a:t>20</a:t>
            </a:r>
            <a:r>
              <a:rPr kumimoji="1" lang="ja-JP" altLang="en-US" sz="1200" dirty="0">
                <a:solidFill>
                  <a:schemeClr val="bg1"/>
                </a:solidFill>
              </a:rPr>
              <a:t>年相当の劣化に耐える生地で</a:t>
            </a:r>
            <a:endParaRPr kumimoji="1" lang="en-US" altLang="ja-JP" sz="1200" dirty="0">
              <a:solidFill>
                <a:schemeClr val="bg1"/>
              </a:solidFill>
            </a:endParaRPr>
          </a:p>
          <a:p>
            <a:pPr marL="174625" indent="-174625"/>
            <a:r>
              <a:rPr lang="ja-JP" altLang="en-US" sz="1200" dirty="0">
                <a:solidFill>
                  <a:schemeClr val="bg1"/>
                </a:solidFill>
              </a:rPr>
              <a:t>土の</a:t>
            </a:r>
            <a:r>
              <a:rPr lang="ja-JP" altLang="en-US" sz="1200" dirty="0" err="1">
                <a:solidFill>
                  <a:schemeClr val="bg1"/>
                </a:solidFill>
              </a:rPr>
              <a:t>う</a:t>
            </a:r>
            <a:r>
              <a:rPr lang="ja-JP" altLang="en-US" sz="1200" dirty="0">
                <a:solidFill>
                  <a:schemeClr val="bg1"/>
                </a:solidFill>
              </a:rPr>
              <a:t>袋が製作されていますが、保管は雨風や</a:t>
            </a:r>
            <a:endParaRPr lang="en-US" altLang="ja-JP" sz="1200" dirty="0">
              <a:solidFill>
                <a:schemeClr val="bg1"/>
              </a:solidFill>
            </a:endParaRPr>
          </a:p>
          <a:p>
            <a:pPr marL="174625" indent="-174625"/>
            <a:r>
              <a:rPr kumimoji="1" lang="ja-JP" altLang="en-US" sz="1200" dirty="0">
                <a:solidFill>
                  <a:schemeClr val="bg1"/>
                </a:solidFill>
              </a:rPr>
              <a:t>日照のない状態が保管には適しています。</a:t>
            </a:r>
            <a:endParaRPr kumimoji="1" lang="en-US" altLang="ja-JP" sz="1200" dirty="0">
              <a:solidFill>
                <a:schemeClr val="bg1"/>
              </a:solidFill>
            </a:endParaRPr>
          </a:p>
          <a:p>
            <a:pPr marL="174625" indent="-174625"/>
            <a:endParaRPr kumimoji="1" lang="ja-JP" altLang="en-US" sz="1200" dirty="0"/>
          </a:p>
        </p:txBody>
      </p:sp>
      <p:sp>
        <p:nvSpPr>
          <p:cNvPr id="21" name="テキスト ボックス 20"/>
          <p:cNvSpPr txBox="1"/>
          <p:nvPr/>
        </p:nvSpPr>
        <p:spPr>
          <a:xfrm>
            <a:off x="88367" y="5775576"/>
            <a:ext cx="1787669" cy="400110"/>
          </a:xfrm>
          <a:prstGeom prst="rect">
            <a:avLst/>
          </a:prstGeom>
          <a:noFill/>
        </p:spPr>
        <p:txBody>
          <a:bodyPr wrap="none" rtlCol="0">
            <a:spAutoFit/>
          </a:bodyPr>
          <a:lstStyle/>
          <a:p>
            <a:r>
              <a:rPr kumimoji="1" lang="en-US" altLang="ja-JP" dirty="0">
                <a:solidFill>
                  <a:schemeClr val="bg1"/>
                </a:solidFill>
              </a:rPr>
              <a:t>Ⅲ.</a:t>
            </a:r>
            <a:r>
              <a:rPr kumimoji="1" lang="ja-JP" altLang="en-US" dirty="0">
                <a:solidFill>
                  <a:schemeClr val="bg1"/>
                </a:solidFill>
              </a:rPr>
              <a:t>特徴と性質</a:t>
            </a:r>
          </a:p>
        </p:txBody>
      </p:sp>
      <p:cxnSp>
        <p:nvCxnSpPr>
          <p:cNvPr id="301" name="直線コネクタ 300"/>
          <p:cNvCxnSpPr/>
          <p:nvPr/>
        </p:nvCxnSpPr>
        <p:spPr>
          <a:xfrm rot="5400000">
            <a:off x="3725128" y="2022731"/>
            <a:ext cx="0" cy="7236000"/>
          </a:xfrm>
          <a:prstGeom prst="line">
            <a:avLst/>
          </a:prstGeom>
          <a:ln>
            <a:solidFill>
              <a:schemeClr val="bg1"/>
            </a:solidFill>
            <a:prstDash val="lgDashDotDot"/>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88367" y="1410050"/>
            <a:ext cx="3675039" cy="1569660"/>
          </a:xfrm>
          <a:prstGeom prst="rect">
            <a:avLst/>
          </a:prstGeom>
          <a:noFill/>
        </p:spPr>
        <p:txBody>
          <a:bodyPr wrap="square" rtlCol="0">
            <a:spAutoFit/>
          </a:bodyPr>
          <a:lstStyle/>
          <a:p>
            <a:pPr marL="174625" indent="-174625"/>
            <a:r>
              <a:rPr kumimoji="1" lang="ja-JP" altLang="en-US" sz="1200" dirty="0"/>
              <a:t>①</a:t>
            </a:r>
            <a:r>
              <a:rPr kumimoji="1" lang="ja-JP" altLang="en-US" sz="1200" dirty="0">
                <a:solidFill>
                  <a:schemeClr val="bg1"/>
                </a:solidFill>
              </a:rPr>
              <a:t>袋の口を開けて機械にて砕石又は流用土を投入</a:t>
            </a:r>
            <a:endParaRPr kumimoji="1" lang="en-US" altLang="ja-JP" sz="1200" dirty="0">
              <a:solidFill>
                <a:schemeClr val="bg1"/>
              </a:solidFill>
            </a:endParaRPr>
          </a:p>
          <a:p>
            <a:pPr marL="174625" indent="-174625"/>
            <a:r>
              <a:rPr lang="ja-JP" altLang="en-US" sz="1200" dirty="0">
                <a:solidFill>
                  <a:schemeClr val="bg1"/>
                </a:solidFill>
              </a:rPr>
              <a:t>し袋の口を閉めてください</a:t>
            </a:r>
            <a:endParaRPr lang="en-US" altLang="ja-JP" sz="1200" dirty="0">
              <a:solidFill>
                <a:schemeClr val="bg1"/>
              </a:solidFill>
            </a:endParaRPr>
          </a:p>
          <a:p>
            <a:pPr marL="174625" indent="-174625"/>
            <a:r>
              <a:rPr lang="ja-JP" altLang="en-US" sz="1200" dirty="0">
                <a:solidFill>
                  <a:schemeClr val="bg1"/>
                </a:solidFill>
              </a:rPr>
              <a:t>（</a:t>
            </a:r>
            <a:r>
              <a:rPr lang="en-US" altLang="ja-JP" sz="1200" dirty="0">
                <a:solidFill>
                  <a:schemeClr val="bg1"/>
                </a:solidFill>
              </a:rPr>
              <a:t>※</a:t>
            </a:r>
            <a:r>
              <a:rPr lang="ja-JP" altLang="en-US" sz="1200" dirty="0">
                <a:solidFill>
                  <a:schemeClr val="bg1"/>
                </a:solidFill>
              </a:rPr>
              <a:t>１　内袋と外部袋の間に投入物は入れないようご配慮ください）</a:t>
            </a:r>
            <a:endParaRPr lang="en-US" altLang="ja-JP" sz="1200" dirty="0">
              <a:solidFill>
                <a:schemeClr val="bg1"/>
              </a:solidFill>
            </a:endParaRPr>
          </a:p>
          <a:p>
            <a:pPr marL="174625" indent="-174625"/>
            <a:r>
              <a:rPr kumimoji="1" lang="ja-JP" altLang="en-US" sz="1200" dirty="0">
                <a:solidFill>
                  <a:schemeClr val="bg1"/>
                </a:solidFill>
              </a:rPr>
              <a:t>②吊り下げヒモは上部で交差するようおいてくさい</a:t>
            </a:r>
            <a:endParaRPr kumimoji="1" lang="en-US" altLang="ja-JP" sz="1200" dirty="0">
              <a:solidFill>
                <a:schemeClr val="bg1"/>
              </a:solidFill>
            </a:endParaRPr>
          </a:p>
          <a:p>
            <a:pPr marL="174625" indent="-174625"/>
            <a:r>
              <a:rPr lang="ja-JP" altLang="en-US" sz="1200" dirty="0">
                <a:solidFill>
                  <a:schemeClr val="bg1"/>
                </a:solidFill>
              </a:rPr>
              <a:t>③成形するとまん丸ではなく少し四角い形状に成形できます。（土石流留め対応用）</a:t>
            </a:r>
            <a:endParaRPr kumimoji="1" lang="ja-JP" altLang="en-US" sz="1200" dirty="0">
              <a:solidFill>
                <a:schemeClr val="bg1"/>
              </a:solidFill>
            </a:endParaRPr>
          </a:p>
        </p:txBody>
      </p:sp>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876" y="3050786"/>
            <a:ext cx="2730319" cy="2047739"/>
          </a:xfrm>
          <a:prstGeom prst="rect">
            <a:avLst/>
          </a:prstGeom>
        </p:spPr>
      </p:pic>
      <p:sp>
        <p:nvSpPr>
          <p:cNvPr id="34" name="テキスト ボックス 33"/>
          <p:cNvSpPr txBox="1"/>
          <p:nvPr/>
        </p:nvSpPr>
        <p:spPr>
          <a:xfrm>
            <a:off x="-31732" y="5240621"/>
            <a:ext cx="3675039" cy="400110"/>
          </a:xfrm>
          <a:prstGeom prst="rect">
            <a:avLst/>
          </a:prstGeom>
          <a:noFill/>
        </p:spPr>
        <p:txBody>
          <a:bodyPr wrap="square" rtlCol="0">
            <a:spAutoFit/>
          </a:bodyPr>
          <a:lstStyle/>
          <a:p>
            <a:pPr marL="174625" indent="-174625"/>
            <a:r>
              <a:rPr kumimoji="1" lang="en-US" altLang="ja-JP" sz="1000" dirty="0">
                <a:solidFill>
                  <a:schemeClr val="bg1"/>
                </a:solidFill>
              </a:rPr>
              <a:t>※</a:t>
            </a:r>
            <a:r>
              <a:rPr kumimoji="1" lang="ja-JP" altLang="en-US" sz="1000" dirty="0">
                <a:solidFill>
                  <a:schemeClr val="bg1"/>
                </a:solidFill>
              </a:rPr>
              <a:t>１　白いのが内袋です。投入物破片で外部袋を損傷させないために装着しております</a:t>
            </a:r>
          </a:p>
        </p:txBody>
      </p:sp>
      <p:sp>
        <p:nvSpPr>
          <p:cNvPr id="36" name="テキスト ボックス 35"/>
          <p:cNvSpPr txBox="1"/>
          <p:nvPr/>
        </p:nvSpPr>
        <p:spPr>
          <a:xfrm>
            <a:off x="3886224" y="5288689"/>
            <a:ext cx="3675039" cy="246221"/>
          </a:xfrm>
          <a:prstGeom prst="rect">
            <a:avLst/>
          </a:prstGeom>
          <a:noFill/>
        </p:spPr>
        <p:txBody>
          <a:bodyPr wrap="square" rtlCol="0">
            <a:spAutoFit/>
          </a:bodyPr>
          <a:lstStyle/>
          <a:p>
            <a:pPr marL="174625" indent="-174625"/>
            <a:r>
              <a:rPr kumimoji="1" lang="ja-JP" altLang="en-US" sz="1000" dirty="0">
                <a:solidFill>
                  <a:schemeClr val="bg1"/>
                </a:solidFill>
              </a:rPr>
              <a:t>吊部分には金具がついております。ご利用ください</a:t>
            </a:r>
          </a:p>
        </p:txBody>
      </p:sp>
      <p:sp>
        <p:nvSpPr>
          <p:cNvPr id="37" name="テキスト ボックス 36"/>
          <p:cNvSpPr txBox="1"/>
          <p:nvPr/>
        </p:nvSpPr>
        <p:spPr>
          <a:xfrm>
            <a:off x="338572" y="6510586"/>
            <a:ext cx="1937268" cy="1754326"/>
          </a:xfrm>
          <a:prstGeom prst="rect">
            <a:avLst/>
          </a:prstGeom>
          <a:noFill/>
        </p:spPr>
        <p:txBody>
          <a:bodyPr wrap="square" rtlCol="0">
            <a:spAutoFit/>
          </a:bodyPr>
          <a:lstStyle/>
          <a:p>
            <a:pPr marL="174625" indent="-174625"/>
            <a:r>
              <a:rPr kumimoji="1" lang="ja-JP" altLang="en-US" sz="1200" dirty="0">
                <a:solidFill>
                  <a:schemeClr val="bg1"/>
                </a:solidFill>
              </a:rPr>
              <a:t>①この</a:t>
            </a:r>
            <a:r>
              <a:rPr lang="ja-JP" altLang="en-US" sz="1200" dirty="0">
                <a:solidFill>
                  <a:schemeClr val="bg1"/>
                </a:solidFill>
              </a:rPr>
              <a:t>製品</a:t>
            </a:r>
            <a:r>
              <a:rPr kumimoji="1" lang="ja-JP" altLang="en-US" sz="1200" dirty="0">
                <a:solidFill>
                  <a:schemeClr val="bg1"/>
                </a:solidFill>
              </a:rPr>
              <a:t>は、ガラスクロスに両面シリコーンゴムコーティングした</a:t>
            </a:r>
            <a:r>
              <a:rPr lang="ja-JP" altLang="en-US" sz="1200" dirty="0">
                <a:solidFill>
                  <a:schemeClr val="bg1"/>
                </a:solidFill>
              </a:rPr>
              <a:t>生地を使用している為</a:t>
            </a:r>
            <a:r>
              <a:rPr kumimoji="1" lang="ja-JP" altLang="en-US" sz="1200" dirty="0">
                <a:solidFill>
                  <a:schemeClr val="bg1"/>
                </a:solidFill>
              </a:rPr>
              <a:t>、非常に燃えにくい生地となっております。</a:t>
            </a:r>
            <a:endParaRPr kumimoji="1" lang="en-US" altLang="ja-JP" sz="1200" dirty="0">
              <a:solidFill>
                <a:schemeClr val="bg1"/>
              </a:solidFill>
            </a:endParaRPr>
          </a:p>
          <a:p>
            <a:pPr marL="174625" indent="-174625"/>
            <a:r>
              <a:rPr lang="ja-JP" altLang="en-US" sz="1200" dirty="0">
                <a:solidFill>
                  <a:schemeClr val="bg1"/>
                </a:solidFill>
              </a:rPr>
              <a:t>②土のうを並べると土砂の流出制御がし易くなっております</a:t>
            </a:r>
            <a:endParaRPr kumimoji="1" lang="ja-JP" altLang="en-US" sz="1200" dirty="0">
              <a:solidFill>
                <a:schemeClr val="bg1"/>
              </a:solidFill>
            </a:endParaRPr>
          </a:p>
        </p:txBody>
      </p:sp>
      <p:pic>
        <p:nvPicPr>
          <p:cNvPr id="28" name="図 27"/>
          <p:cNvPicPr>
            <a:picLocks noChangeAspect="1"/>
          </p:cNvPicPr>
          <p:nvPr/>
        </p:nvPicPr>
        <p:blipFill rotWithShape="1">
          <a:blip r:embed="rId3">
            <a:extLst>
              <a:ext uri="{28A0092B-C50C-407E-A947-70E740481C1C}">
                <a14:useLocalDpi xmlns:a14="http://schemas.microsoft.com/office/drawing/2010/main" val="0"/>
              </a:ext>
            </a:extLst>
          </a:blip>
          <a:srcRect l="27336" t="8290" r="17993" b="18983"/>
          <a:stretch/>
        </p:blipFill>
        <p:spPr>
          <a:xfrm>
            <a:off x="2543094" y="5845612"/>
            <a:ext cx="4679597" cy="4668815"/>
          </a:xfrm>
          <a:prstGeom prst="rect">
            <a:avLst/>
          </a:prstGeom>
        </p:spPr>
      </p:pic>
      <p:sp>
        <p:nvSpPr>
          <p:cNvPr id="2" name="テキスト ボックス 1">
            <a:extLst>
              <a:ext uri="{FF2B5EF4-FFF2-40B4-BE49-F238E27FC236}">
                <a16:creationId xmlns:a16="http://schemas.microsoft.com/office/drawing/2014/main" id="{B00FA775-3F11-F592-7B28-9A99DD66FE3D}"/>
              </a:ext>
            </a:extLst>
          </p:cNvPr>
          <p:cNvSpPr txBox="1"/>
          <p:nvPr/>
        </p:nvSpPr>
        <p:spPr>
          <a:xfrm>
            <a:off x="982201" y="200055"/>
            <a:ext cx="5686540" cy="668319"/>
          </a:xfrm>
          <a:prstGeom prst="rect">
            <a:avLst/>
          </a:prstGeom>
          <a:noFill/>
        </p:spPr>
        <p:txBody>
          <a:bodyPr wrap="square" rtlCol="0">
            <a:prstTxWarp prst="textCascadeUp">
              <a:avLst>
                <a:gd name="adj" fmla="val 100000"/>
              </a:avLst>
            </a:prstTxWarp>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009644"/>
                </a:solidFill>
                <a:effectLst>
                  <a:glow rad="241300">
                    <a:prstClr val="white"/>
                  </a:glow>
                  <a:outerShdw blurRad="50800" dist="38100" dir="2700000" algn="tl" rotWithShape="0">
                    <a:prstClr val="black">
                      <a:alpha val="55000"/>
                    </a:prstClr>
                  </a:outerShdw>
                </a:effectLst>
                <a:uLnTx/>
                <a:uFillTx/>
                <a:latin typeface="Elephant" pitchFamily="18" charset="0"/>
                <a:ea typeface="メイリオ"/>
                <a:cs typeface="+mn-cs"/>
              </a:rPr>
              <a:t>施工上の留意点</a:t>
            </a:r>
            <a:endParaRPr kumimoji="1" lang="en-US" altLang="ja-JP" sz="600" b="1" i="0" u="none" strike="noStrike" kern="1200" cap="none" spc="0" normalizeH="0" baseline="0" noProof="0" dirty="0">
              <a:ln>
                <a:noFill/>
              </a:ln>
              <a:solidFill>
                <a:srgbClr val="009644"/>
              </a:solidFill>
              <a:effectLst>
                <a:glow rad="241300">
                  <a:prstClr val="white"/>
                </a:glow>
                <a:outerShdw blurRad="50800" dist="38100" dir="2700000" algn="tl" rotWithShape="0">
                  <a:prstClr val="black">
                    <a:alpha val="55000"/>
                  </a:prstClr>
                </a:outerShdw>
              </a:effectLst>
              <a:uLnTx/>
              <a:uFillTx/>
              <a:latin typeface="Elephant" pitchFamily="18" charset="0"/>
              <a:ea typeface="メイリオ"/>
              <a:cs typeface="+mn-cs"/>
            </a:endParaRPr>
          </a:p>
        </p:txBody>
      </p:sp>
      <p:pic>
        <p:nvPicPr>
          <p:cNvPr id="6" name="図 5">
            <a:extLst>
              <a:ext uri="{FF2B5EF4-FFF2-40B4-BE49-F238E27FC236}">
                <a16:creationId xmlns:a16="http://schemas.microsoft.com/office/drawing/2014/main" id="{E0A9E094-8669-6524-EBE0-5F4FD72E0DA8}"/>
              </a:ext>
            </a:extLst>
          </p:cNvPr>
          <p:cNvPicPr>
            <a:picLocks noChangeAspect="1"/>
          </p:cNvPicPr>
          <p:nvPr/>
        </p:nvPicPr>
        <p:blipFill rotWithShape="1">
          <a:blip r:embed="rId4">
            <a:extLst>
              <a:ext uri="{28A0092B-C50C-407E-A947-70E740481C1C}">
                <a14:useLocalDpi xmlns:a14="http://schemas.microsoft.com/office/drawing/2010/main" val="0"/>
              </a:ext>
            </a:extLst>
          </a:blip>
          <a:srcRect l="38881" t="45624" r="23909" b="4413"/>
          <a:stretch/>
        </p:blipFill>
        <p:spPr>
          <a:xfrm>
            <a:off x="4127333" y="2349504"/>
            <a:ext cx="2813590" cy="2833364"/>
          </a:xfrm>
          <a:prstGeom prst="rect">
            <a:avLst/>
          </a:prstGeom>
        </p:spPr>
      </p:pic>
    </p:spTree>
    <p:extLst>
      <p:ext uri="{BB962C8B-B14F-4D97-AF65-F5344CB8AC3E}">
        <p14:creationId xmlns:p14="http://schemas.microsoft.com/office/powerpoint/2010/main" val="195665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テキスト ボックス 7"/>
          <p:cNvSpPr txBox="1"/>
          <p:nvPr/>
        </p:nvSpPr>
        <p:spPr>
          <a:xfrm>
            <a:off x="125163" y="1099383"/>
            <a:ext cx="7436100" cy="4247317"/>
          </a:xfrm>
          <a:prstGeom prst="rect">
            <a:avLst/>
          </a:prstGeom>
          <a:noFill/>
        </p:spPr>
        <p:txBody>
          <a:bodyPr wrap="square" rtlCol="0">
            <a:spAutoFit/>
          </a:bodyPr>
          <a:lstStyle/>
          <a:p>
            <a:r>
              <a:rPr lang="en-US" altLang="ja-JP" sz="1800" dirty="0">
                <a:solidFill>
                  <a:schemeClr val="bg1"/>
                </a:solidFill>
              </a:rPr>
              <a:t>1.</a:t>
            </a:r>
            <a:r>
              <a:rPr lang="ja-JP" altLang="en-US" sz="1800" dirty="0">
                <a:solidFill>
                  <a:schemeClr val="bg1"/>
                </a:solidFill>
              </a:rPr>
              <a:t>応急措置</a:t>
            </a:r>
            <a:endParaRPr lang="en-US" altLang="ja-JP" sz="1800" dirty="0">
              <a:solidFill>
                <a:schemeClr val="bg1"/>
              </a:solidFill>
            </a:endParaRPr>
          </a:p>
          <a:p>
            <a:r>
              <a:rPr lang="ja-JP" altLang="en-US" sz="1800" dirty="0">
                <a:solidFill>
                  <a:schemeClr val="bg1"/>
                </a:solidFill>
              </a:rPr>
              <a:t>吸入した場合：本製品の加熱や燃焼または裁断などに起因し発生したガス、粉塵・煤煙、ヒューム等を多量に吸い込んだ場合には、直ちに空気の新鮮な場所に移動させる。嘔吐物は飲み込まないようにする。適切な応急措置を施し直ちに医師の手当てを受けさせること。</a:t>
            </a:r>
            <a:endParaRPr lang="en-US" altLang="ja-JP" sz="1800" dirty="0">
              <a:solidFill>
                <a:schemeClr val="bg1"/>
              </a:solidFill>
            </a:endParaRPr>
          </a:p>
          <a:p>
            <a:endParaRPr lang="en-US" altLang="ja-JP" sz="1800" dirty="0">
              <a:solidFill>
                <a:schemeClr val="bg1"/>
              </a:solidFill>
            </a:endParaRPr>
          </a:p>
          <a:p>
            <a:r>
              <a:rPr lang="ja-JP" altLang="en-US" sz="1800" dirty="0">
                <a:solidFill>
                  <a:schemeClr val="bg1"/>
                </a:solidFill>
              </a:rPr>
              <a:t>皮膚に付着した場合：裁断などに起因し発生した粉塵や物質が皮膚に付着した場合は、水やお湯で石鹸などを使用して十分に洗い落とす。また、溶剤、シンナーなどを用いて洗浄しないこと。外観の変化や痛みが有る場合には医師の診断を必ず受ける事。</a:t>
            </a:r>
            <a:endParaRPr lang="en-US" altLang="ja-JP" sz="1800" dirty="0">
              <a:solidFill>
                <a:schemeClr val="bg1"/>
              </a:solidFill>
            </a:endParaRPr>
          </a:p>
          <a:p>
            <a:endParaRPr lang="en-US" altLang="ja-JP" sz="1800" dirty="0">
              <a:solidFill>
                <a:schemeClr val="bg1"/>
              </a:solidFill>
            </a:endParaRPr>
          </a:p>
          <a:p>
            <a:r>
              <a:rPr lang="ja-JP" altLang="en-US" sz="1800" dirty="0">
                <a:solidFill>
                  <a:schemeClr val="bg1"/>
                </a:solidFill>
              </a:rPr>
              <a:t>目に入った場合：直ちに大量の清浄な流水で</a:t>
            </a:r>
            <a:r>
              <a:rPr lang="en-US" altLang="ja-JP" sz="1800" dirty="0">
                <a:solidFill>
                  <a:schemeClr val="bg1"/>
                </a:solidFill>
              </a:rPr>
              <a:t>15</a:t>
            </a:r>
            <a:r>
              <a:rPr lang="ja-JP" altLang="en-US" sz="1800" dirty="0">
                <a:solidFill>
                  <a:schemeClr val="bg1"/>
                </a:solidFill>
              </a:rPr>
              <a:t>分以上洗う。まぶたの裏まで完全に洗う事。出来るだけ早く眼科医師の診断を受ける事。</a:t>
            </a:r>
            <a:endParaRPr lang="en-US" altLang="ja-JP" sz="1800" dirty="0">
              <a:solidFill>
                <a:schemeClr val="bg1"/>
              </a:solidFill>
            </a:endParaRPr>
          </a:p>
          <a:p>
            <a:endParaRPr lang="en-US" altLang="ja-JP" sz="1800" dirty="0">
              <a:solidFill>
                <a:schemeClr val="bg1"/>
              </a:solidFill>
            </a:endParaRPr>
          </a:p>
          <a:p>
            <a:r>
              <a:rPr lang="ja-JP" altLang="en-US" sz="1800" dirty="0">
                <a:solidFill>
                  <a:schemeClr val="bg1"/>
                </a:solidFill>
              </a:rPr>
              <a:t>応急措置をする者の保護：救護者は保護具を着用する。</a:t>
            </a:r>
            <a:endParaRPr lang="en-US" altLang="ja-JP" sz="1800" dirty="0">
              <a:solidFill>
                <a:schemeClr val="bg1"/>
              </a:solidFill>
            </a:endParaRPr>
          </a:p>
        </p:txBody>
      </p:sp>
      <p:sp>
        <p:nvSpPr>
          <p:cNvPr id="5" name="テキスト ボックス 4">
            <a:extLst>
              <a:ext uri="{FF2B5EF4-FFF2-40B4-BE49-F238E27FC236}">
                <a16:creationId xmlns:a16="http://schemas.microsoft.com/office/drawing/2014/main" id="{871D9B1C-A0B3-E3FA-2D21-48C09A81F747}"/>
              </a:ext>
            </a:extLst>
          </p:cNvPr>
          <p:cNvSpPr txBox="1"/>
          <p:nvPr/>
        </p:nvSpPr>
        <p:spPr>
          <a:xfrm>
            <a:off x="1034299" y="139477"/>
            <a:ext cx="5545301" cy="725225"/>
          </a:xfrm>
          <a:prstGeom prst="rect">
            <a:avLst/>
          </a:prstGeom>
          <a:noFill/>
        </p:spPr>
        <p:txBody>
          <a:bodyPr wrap="square" rtlCol="0">
            <a:prstTxWarp prst="textCascadeUp">
              <a:avLst>
                <a:gd name="adj" fmla="val 100000"/>
              </a:avLst>
            </a:prstTxWarp>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ja-JP" altLang="en-US" sz="600" b="1" dirty="0">
                <a:solidFill>
                  <a:srgbClr val="009644"/>
                </a:solidFill>
                <a:effectLst>
                  <a:glow rad="241300">
                    <a:prstClr val="white"/>
                  </a:glow>
                  <a:outerShdw blurRad="50800" dist="38100" dir="2700000" algn="tl" rotWithShape="0">
                    <a:prstClr val="black">
                      <a:alpha val="55000"/>
                    </a:prstClr>
                  </a:outerShdw>
                </a:effectLst>
                <a:latin typeface="Elephant" pitchFamily="18" charset="0"/>
                <a:ea typeface="メイリオ"/>
              </a:rPr>
              <a:t>取り扱い上の注意</a:t>
            </a:r>
            <a:endParaRPr kumimoji="1" lang="en-US" altLang="ja-JP" sz="600" b="1" i="0" u="none" strike="noStrike" kern="1200" cap="none" spc="0" normalizeH="0" baseline="0" noProof="0" dirty="0">
              <a:ln>
                <a:noFill/>
              </a:ln>
              <a:solidFill>
                <a:srgbClr val="009644"/>
              </a:solidFill>
              <a:effectLst>
                <a:glow rad="241300">
                  <a:prstClr val="white"/>
                </a:glow>
                <a:outerShdw blurRad="50800" dist="38100" dir="2700000" algn="tl" rotWithShape="0">
                  <a:prstClr val="black">
                    <a:alpha val="55000"/>
                  </a:prstClr>
                </a:outerShdw>
              </a:effectLst>
              <a:uLnTx/>
              <a:uFillTx/>
              <a:latin typeface="Elephant" pitchFamily="18" charset="0"/>
              <a:ea typeface="メイリオ"/>
              <a:cs typeface="+mn-cs"/>
            </a:endParaRPr>
          </a:p>
        </p:txBody>
      </p:sp>
      <p:sp>
        <p:nvSpPr>
          <p:cNvPr id="11" name="テキスト ボックス 10">
            <a:extLst>
              <a:ext uri="{FF2B5EF4-FFF2-40B4-BE49-F238E27FC236}">
                <a16:creationId xmlns:a16="http://schemas.microsoft.com/office/drawing/2014/main" id="{FB3DB152-7369-4AE7-227D-E192518375C3}"/>
              </a:ext>
            </a:extLst>
          </p:cNvPr>
          <p:cNvSpPr txBox="1"/>
          <p:nvPr/>
        </p:nvSpPr>
        <p:spPr>
          <a:xfrm>
            <a:off x="125163" y="5346700"/>
            <a:ext cx="7436100" cy="2308324"/>
          </a:xfrm>
          <a:prstGeom prst="rect">
            <a:avLst/>
          </a:prstGeom>
          <a:noFill/>
        </p:spPr>
        <p:txBody>
          <a:bodyPr wrap="square" rtlCol="0">
            <a:spAutoFit/>
          </a:bodyPr>
          <a:lstStyle/>
          <a:p>
            <a:r>
              <a:rPr lang="en-US" altLang="ja-JP" sz="1800" dirty="0">
                <a:solidFill>
                  <a:schemeClr val="bg1"/>
                </a:solidFill>
              </a:rPr>
              <a:t>2.</a:t>
            </a:r>
            <a:r>
              <a:rPr lang="ja-JP" altLang="en-US" sz="1800" dirty="0">
                <a:solidFill>
                  <a:schemeClr val="bg1"/>
                </a:solidFill>
              </a:rPr>
              <a:t>火災時の措置</a:t>
            </a:r>
            <a:endParaRPr lang="en-US" altLang="ja-JP" sz="1800" dirty="0">
              <a:solidFill>
                <a:schemeClr val="bg1"/>
              </a:solidFill>
            </a:endParaRPr>
          </a:p>
          <a:p>
            <a:r>
              <a:rPr lang="ja-JP" altLang="en-US" sz="1800" dirty="0">
                <a:solidFill>
                  <a:schemeClr val="bg1"/>
                </a:solidFill>
              </a:rPr>
              <a:t>消火剤：乾燥粉末、乾燥砂、炭酸ガス。水や塩化物の消火剤は用いない事。</a:t>
            </a:r>
            <a:endParaRPr lang="en-US" altLang="ja-JP" sz="1800" dirty="0">
              <a:solidFill>
                <a:schemeClr val="bg1"/>
              </a:solidFill>
            </a:endParaRPr>
          </a:p>
          <a:p>
            <a:r>
              <a:rPr lang="ja-JP" altLang="en-US" sz="1800" dirty="0">
                <a:solidFill>
                  <a:schemeClr val="bg1"/>
                </a:solidFill>
              </a:rPr>
              <a:t>消火方法：消火剤を用い、風上から消火作業を行う。</a:t>
            </a:r>
            <a:endParaRPr lang="en-US" altLang="ja-JP" sz="1800" dirty="0">
              <a:solidFill>
                <a:schemeClr val="bg1"/>
              </a:solidFill>
            </a:endParaRPr>
          </a:p>
          <a:p>
            <a:r>
              <a:rPr lang="ja-JP" altLang="en-US" sz="1800" dirty="0">
                <a:solidFill>
                  <a:schemeClr val="bg1"/>
                </a:solidFill>
              </a:rPr>
              <a:t>消火を行う者の保護：消火を行うときは必ず保護具</a:t>
            </a:r>
            <a:r>
              <a:rPr lang="en-US" altLang="ja-JP" sz="1800" dirty="0">
                <a:solidFill>
                  <a:schemeClr val="bg1"/>
                </a:solidFill>
              </a:rPr>
              <a:t>(</a:t>
            </a:r>
            <a:r>
              <a:rPr lang="ja-JP" altLang="en-US" sz="1800" dirty="0">
                <a:solidFill>
                  <a:schemeClr val="bg1"/>
                </a:solidFill>
              </a:rPr>
              <a:t>空気吸引機、耐熱着衣など</a:t>
            </a:r>
            <a:r>
              <a:rPr lang="en-US" altLang="ja-JP" sz="1800" dirty="0">
                <a:solidFill>
                  <a:schemeClr val="bg1"/>
                </a:solidFill>
              </a:rPr>
              <a:t>)</a:t>
            </a:r>
            <a:r>
              <a:rPr lang="ja-JP" altLang="en-US" sz="1800" dirty="0">
                <a:solidFill>
                  <a:schemeClr val="bg1"/>
                </a:solidFill>
              </a:rPr>
              <a:t>を着用する。</a:t>
            </a:r>
            <a:endParaRPr lang="en-US" altLang="ja-JP" sz="1800" dirty="0">
              <a:solidFill>
                <a:schemeClr val="bg1"/>
              </a:solidFill>
            </a:endParaRPr>
          </a:p>
          <a:p>
            <a:r>
              <a:rPr lang="ja-JP" altLang="en-US" sz="1800" dirty="0">
                <a:solidFill>
                  <a:schemeClr val="bg1"/>
                </a:solidFill>
              </a:rPr>
              <a:t>特定の危険有害性：燃焼または熱分解により有害ガスが発生する。</a:t>
            </a:r>
            <a:endParaRPr lang="en-US" altLang="ja-JP" sz="1800" dirty="0">
              <a:solidFill>
                <a:schemeClr val="bg1"/>
              </a:solidFill>
            </a:endParaRPr>
          </a:p>
          <a:p>
            <a:endParaRPr lang="en-US" altLang="ja-JP" sz="1800" dirty="0">
              <a:solidFill>
                <a:schemeClr val="bg1"/>
              </a:solidFill>
            </a:endParaRPr>
          </a:p>
        </p:txBody>
      </p:sp>
      <p:sp>
        <p:nvSpPr>
          <p:cNvPr id="12" name="テキスト ボックス 11">
            <a:extLst>
              <a:ext uri="{FF2B5EF4-FFF2-40B4-BE49-F238E27FC236}">
                <a16:creationId xmlns:a16="http://schemas.microsoft.com/office/drawing/2014/main" id="{841EA364-36B9-5272-AE80-CAC78534332C}"/>
              </a:ext>
            </a:extLst>
          </p:cNvPr>
          <p:cNvSpPr txBox="1"/>
          <p:nvPr/>
        </p:nvSpPr>
        <p:spPr>
          <a:xfrm>
            <a:off x="125163" y="7655024"/>
            <a:ext cx="7436100" cy="1754326"/>
          </a:xfrm>
          <a:prstGeom prst="rect">
            <a:avLst/>
          </a:prstGeom>
          <a:noFill/>
        </p:spPr>
        <p:txBody>
          <a:bodyPr wrap="square" rtlCol="0">
            <a:spAutoFit/>
          </a:bodyPr>
          <a:lstStyle/>
          <a:p>
            <a:r>
              <a:rPr lang="en-US" altLang="ja-JP" sz="1800" dirty="0">
                <a:solidFill>
                  <a:schemeClr val="bg1"/>
                </a:solidFill>
              </a:rPr>
              <a:t>3.</a:t>
            </a:r>
            <a:r>
              <a:rPr lang="ja-JP" altLang="en-US" sz="1800" dirty="0">
                <a:solidFill>
                  <a:schemeClr val="bg1"/>
                </a:solidFill>
              </a:rPr>
              <a:t>漏出時の措置</a:t>
            </a:r>
            <a:endParaRPr lang="en-US" altLang="ja-JP" sz="1800" dirty="0">
              <a:solidFill>
                <a:schemeClr val="bg1"/>
              </a:solidFill>
            </a:endParaRPr>
          </a:p>
          <a:p>
            <a:r>
              <a:rPr lang="ja-JP" altLang="en-US" sz="1800" dirty="0">
                <a:solidFill>
                  <a:schemeClr val="bg1"/>
                </a:solidFill>
              </a:rPr>
              <a:t>人体に対する注意事項：特別な問題はない。</a:t>
            </a:r>
            <a:endParaRPr lang="en-US" altLang="ja-JP" sz="1800" dirty="0">
              <a:solidFill>
                <a:schemeClr val="bg1"/>
              </a:solidFill>
            </a:endParaRPr>
          </a:p>
          <a:p>
            <a:r>
              <a:rPr lang="ja-JP" altLang="en-US" sz="1800" dirty="0">
                <a:solidFill>
                  <a:schemeClr val="bg1"/>
                </a:solidFill>
              </a:rPr>
              <a:t>環境に対する注意事項：漏出物が河川、水路等公共水路に流れ込むのを防止する。</a:t>
            </a:r>
            <a:endParaRPr lang="en-US" altLang="ja-JP" sz="1800" dirty="0">
              <a:solidFill>
                <a:schemeClr val="bg1"/>
              </a:solidFill>
            </a:endParaRPr>
          </a:p>
          <a:p>
            <a:r>
              <a:rPr lang="ja-JP" altLang="en-US" sz="1800" dirty="0">
                <a:solidFill>
                  <a:schemeClr val="bg1"/>
                </a:solidFill>
              </a:rPr>
              <a:t>封じ込め及び浄化の方法：漏出したものを掃き集めて回収する。</a:t>
            </a:r>
            <a:endParaRPr lang="en-US" altLang="ja-JP" sz="1800" dirty="0">
              <a:solidFill>
                <a:schemeClr val="bg1"/>
              </a:solidFill>
            </a:endParaRPr>
          </a:p>
          <a:p>
            <a:endParaRPr lang="en-US" altLang="ja-JP" sz="1800" dirty="0">
              <a:solidFill>
                <a:schemeClr val="bg1"/>
              </a:solidFill>
            </a:endParaRPr>
          </a:p>
        </p:txBody>
      </p:sp>
      <p:sp>
        <p:nvSpPr>
          <p:cNvPr id="13" name="テキスト ボックス 12">
            <a:extLst>
              <a:ext uri="{FF2B5EF4-FFF2-40B4-BE49-F238E27FC236}">
                <a16:creationId xmlns:a16="http://schemas.microsoft.com/office/drawing/2014/main" id="{9336C4B2-921A-A074-B08B-3CC4210F6BA4}"/>
              </a:ext>
            </a:extLst>
          </p:cNvPr>
          <p:cNvSpPr txBox="1"/>
          <p:nvPr/>
        </p:nvSpPr>
        <p:spPr>
          <a:xfrm>
            <a:off x="125163" y="9317017"/>
            <a:ext cx="7436100" cy="646331"/>
          </a:xfrm>
          <a:prstGeom prst="rect">
            <a:avLst/>
          </a:prstGeom>
          <a:noFill/>
        </p:spPr>
        <p:txBody>
          <a:bodyPr wrap="square" rtlCol="0">
            <a:spAutoFit/>
          </a:bodyPr>
          <a:lstStyle/>
          <a:p>
            <a:r>
              <a:rPr lang="en-US" altLang="ja-JP" sz="1800" dirty="0">
                <a:solidFill>
                  <a:schemeClr val="bg1"/>
                </a:solidFill>
              </a:rPr>
              <a:t>4.</a:t>
            </a:r>
            <a:r>
              <a:rPr lang="ja-JP" altLang="en-US" sz="1800" dirty="0">
                <a:solidFill>
                  <a:schemeClr val="bg1"/>
                </a:solidFill>
              </a:rPr>
              <a:t>廃棄上の注意</a:t>
            </a:r>
            <a:endParaRPr lang="en-US" altLang="ja-JP" sz="1800" dirty="0">
              <a:solidFill>
                <a:schemeClr val="bg1"/>
              </a:solidFill>
            </a:endParaRPr>
          </a:p>
          <a:p>
            <a:r>
              <a:rPr lang="ja-JP" altLang="en-US" sz="1800" dirty="0">
                <a:solidFill>
                  <a:schemeClr val="bg1"/>
                </a:solidFill>
              </a:rPr>
              <a:t>国の法規及び地方条例に従って廃棄物処理を行う。</a:t>
            </a:r>
            <a:endParaRPr lang="en-US" altLang="ja-JP" sz="1800" dirty="0">
              <a:solidFill>
                <a:schemeClr val="bg1"/>
              </a:solidFill>
            </a:endParaRPr>
          </a:p>
        </p:txBody>
      </p:sp>
      <p:sp>
        <p:nvSpPr>
          <p:cNvPr id="14" name="テキスト ボックス 13">
            <a:extLst>
              <a:ext uri="{FF2B5EF4-FFF2-40B4-BE49-F238E27FC236}">
                <a16:creationId xmlns:a16="http://schemas.microsoft.com/office/drawing/2014/main" id="{0D5C4B37-A383-6DB1-C509-3ED7C2266A6B}"/>
              </a:ext>
            </a:extLst>
          </p:cNvPr>
          <p:cNvSpPr txBox="1"/>
          <p:nvPr/>
        </p:nvSpPr>
        <p:spPr>
          <a:xfrm>
            <a:off x="0" y="10317480"/>
            <a:ext cx="7561263" cy="406698"/>
          </a:xfrm>
          <a:prstGeom prst="rect">
            <a:avLst/>
          </a:prstGeom>
          <a:solidFill>
            <a:schemeClr val="tx1"/>
          </a:solidFill>
        </p:spPr>
        <p:txBody>
          <a:bodyPr wrap="square" rtlCol="0">
            <a:spAutoFit/>
          </a:bodyPr>
          <a:lstStyle/>
          <a:p>
            <a:pPr algn="ctr"/>
            <a:r>
              <a:rPr lang="ja-JP" altLang="en-US" dirty="0">
                <a:solidFill>
                  <a:schemeClr val="bg1"/>
                </a:solidFill>
              </a:rPr>
              <a:t>その他必要な情報が有れば、別途お問合せ下さい。</a:t>
            </a:r>
            <a:endParaRPr lang="en-US" altLang="ja-JP" dirty="0">
              <a:solidFill>
                <a:schemeClr val="bg1"/>
              </a:solidFill>
            </a:endParaRPr>
          </a:p>
        </p:txBody>
      </p:sp>
    </p:spTree>
    <p:extLst>
      <p:ext uri="{BB962C8B-B14F-4D97-AF65-F5344CB8AC3E}">
        <p14:creationId xmlns:p14="http://schemas.microsoft.com/office/powerpoint/2010/main" val="4209415317"/>
      </p:ext>
    </p:extLst>
  </p:cSld>
  <p:clrMapOvr>
    <a:masterClrMapping/>
  </p:clrMapOvr>
</p:sld>
</file>

<file path=ppt/theme/theme1.xml><?xml version="1.0" encoding="utf-8"?>
<a:theme xmlns:a="http://schemas.openxmlformats.org/drawingml/2006/main" name="21747_new-year_sale_chirash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BFD8828-1F2D-4201-AD5B-AD3C3CBA8D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21747_new-year_sale_chirashi</Template>
  <TotalTime>0</TotalTime>
  <Words>1173</Words>
  <Application>Microsoft Office PowerPoint</Application>
  <PresentationFormat>ユーザー設定</PresentationFormat>
  <Paragraphs>98</Paragraphs>
  <Slides>6</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メイリオ</vt:lpstr>
      <vt:lpstr>Arial</vt:lpstr>
      <vt:lpstr>Calibri</vt:lpstr>
      <vt:lpstr>Elephant</vt:lpstr>
      <vt:lpstr>21747_new-year_sale_chirashi</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2014-04-23T04:22:11Z</dcterms:created>
  <dcterms:modified xsi:type="dcterms:W3CDTF">2023-07-26T06:31:20Z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TC028469619991</vt:lpwstr>
  </property>
</Properties>
</file>